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22" r:id="rId6"/>
  </p:sldMasterIdLst>
  <p:notesMasterIdLst>
    <p:notesMasterId r:id="rId10"/>
  </p:notesMasterIdLst>
  <p:handoutMasterIdLst>
    <p:handoutMasterId r:id="rId11"/>
  </p:handoutMasterIdLst>
  <p:sldIdLst>
    <p:sldId id="317" r:id="rId7"/>
    <p:sldId id="318" r:id="rId8"/>
    <p:sldId id="319" r:id="rId9"/>
  </p:sldIdLst>
  <p:sldSz cx="12198350" cy="6858000"/>
  <p:notesSz cx="6950075" cy="9236075"/>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3" orient="horz" pos="240" userDrawn="1">
          <p15:clr>
            <a:srgbClr val="A4A3A4"/>
          </p15:clr>
        </p15:guide>
        <p15:guide id="4" orient="horz" pos="4080" userDrawn="1">
          <p15:clr>
            <a:srgbClr val="A4A3A4"/>
          </p15:clr>
        </p15:guide>
        <p15:guide id="5" pos="242" userDrawn="1">
          <p15:clr>
            <a:srgbClr val="A4A3A4"/>
          </p15:clr>
        </p15:guide>
        <p15:guide id="6" pos="7442" userDrawn="1">
          <p15:clr>
            <a:srgbClr val="A4A3A4"/>
          </p15:clr>
        </p15:guide>
        <p15:guide id="12" pos="2522" userDrawn="1">
          <p15:clr>
            <a:srgbClr val="A4A3A4"/>
          </p15:clr>
        </p15:guide>
        <p15:guide id="13" pos="2218" userDrawn="1">
          <p15:clr>
            <a:srgbClr val="A4A3A4"/>
          </p15:clr>
        </p15:guide>
        <p15:guide id="18" pos="3866" userDrawn="1">
          <p15:clr>
            <a:srgbClr val="A4A3A4"/>
          </p15:clr>
        </p15:guide>
        <p15:guide id="19" pos="5522" userDrawn="1">
          <p15:clr>
            <a:srgbClr val="A4A3A4"/>
          </p15:clr>
        </p15:guide>
        <p15:guide id="22" pos="5378" userDrawn="1">
          <p15:clr>
            <a:srgbClr val="A4A3A4"/>
          </p15:clr>
        </p15:guide>
        <p15:guide id="29" pos="386" userDrawn="1">
          <p15:clr>
            <a:srgbClr val="A4A3A4"/>
          </p15:clr>
        </p15:guide>
        <p15:guide id="30" pos="3794" userDrawn="1">
          <p15:clr>
            <a:srgbClr val="A4A3A4"/>
          </p15:clr>
        </p15:guide>
        <p15:guide id="31" pos="3938" userDrawn="1">
          <p15:clr>
            <a:srgbClr val="A4A3A4"/>
          </p15:clr>
        </p15:guide>
        <p15:guide id="32" pos="6002" userDrawn="1">
          <p15:clr>
            <a:srgbClr val="A4A3A4"/>
          </p15:clr>
        </p15:guide>
        <p15:guide id="33" pos="5858" userDrawn="1">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0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E600"/>
    <a:srgbClr val="747480"/>
    <a:srgbClr val="2E2E38"/>
    <a:srgbClr val="000000"/>
    <a:srgbClr val="808080"/>
    <a:srgbClr val="C4C4CD"/>
    <a:srgbClr val="FFFFFF"/>
    <a:srgbClr val="FF9A9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1B753B-A781-44F7-9ACD-C3FAF52B5236}" v="11" dt="2024-03-30T18:35:28.2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0" autoAdjust="0"/>
    <p:restoredTop sz="95503" autoAdjust="0"/>
  </p:normalViewPr>
  <p:slideViewPr>
    <p:cSldViewPr snapToGrid="0" snapToObjects="1" showGuides="1">
      <p:cViewPr varScale="1">
        <p:scale>
          <a:sx n="67" d="100"/>
          <a:sy n="67" d="100"/>
        </p:scale>
        <p:origin x="872" y="44"/>
      </p:cViewPr>
      <p:guideLst>
        <p:guide orient="horz" pos="2184"/>
        <p:guide orient="horz" pos="240"/>
        <p:guide orient="horz" pos="4080"/>
        <p:guide pos="242"/>
        <p:guide pos="7442"/>
        <p:guide pos="2522"/>
        <p:guide pos="2218"/>
        <p:guide pos="3866"/>
        <p:guide pos="5522"/>
        <p:guide pos="5378"/>
        <p:guide pos="386"/>
        <p:guide pos="3794"/>
        <p:guide pos="3938"/>
        <p:guide pos="6002"/>
        <p:guide pos="5858"/>
      </p:guideLst>
    </p:cSldViewPr>
  </p:slideViewPr>
  <p:outlineViewPr>
    <p:cViewPr>
      <p:scale>
        <a:sx n="33" d="100"/>
        <a:sy n="33" d="100"/>
      </p:scale>
      <p:origin x="0" y="-7090"/>
    </p:cViewPr>
  </p:outlineViewPr>
  <p:notesTextViewPr>
    <p:cViewPr>
      <p:scale>
        <a:sx n="50" d="100"/>
        <a:sy n="50" d="100"/>
      </p:scale>
      <p:origin x="0" y="0"/>
    </p:cViewPr>
  </p:notesTextViewPr>
  <p:sorterViewPr>
    <p:cViewPr>
      <p:scale>
        <a:sx n="130" d="100"/>
        <a:sy n="130" d="100"/>
      </p:scale>
      <p:origin x="0" y="0"/>
    </p:cViewPr>
  </p:sorterViewPr>
  <p:notesViewPr>
    <p:cSldViewPr snapToGrid="0" snapToObjects="1" showGuides="1">
      <p:cViewPr varScale="1">
        <p:scale>
          <a:sx n="80" d="100"/>
          <a:sy n="80" d="100"/>
        </p:scale>
        <p:origin x="-2004"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75A85089-C692-4DEA-AC49-04CF34D4FE14}" type="datetimeFigureOut">
              <a:rPr lang="en-GB" smtClean="0">
                <a:latin typeface="Arial" pitchFamily="34" charset="0"/>
              </a:rPr>
              <a:pPr/>
              <a:t>30/03/2024</a:t>
            </a:fld>
            <a:endParaRPr lang="en-GB" dirty="0">
              <a:latin typeface="Arial" pitchFamily="34" charset="0"/>
            </a:endParaRPr>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atin typeface="Arial" pitchFamily="34" charset="0"/>
              </a:defRPr>
            </a:lvl1pPr>
          </a:lstStyle>
          <a:p>
            <a:fld id="{8045EBA9-A28D-4849-BFEA-AA04F6A21B63}" type="datetimeFigureOut">
              <a:rPr lang="en-GB" smtClean="0"/>
              <a:pPr/>
              <a:t>30/03/2024</a:t>
            </a:fld>
            <a:endParaRPr lang="en-GB" dirty="0"/>
          </a:p>
        </p:txBody>
      </p:sp>
      <p:sp>
        <p:nvSpPr>
          <p:cNvPr id="4" name="Slide Image Placeholder 3"/>
          <p:cNvSpPr>
            <a:spLocks noGrp="1" noRot="1" noChangeAspect="1"/>
          </p:cNvSpPr>
          <p:nvPr>
            <p:ph type="sldImg" idx="2"/>
          </p:nvPr>
        </p:nvSpPr>
        <p:spPr>
          <a:xfrm>
            <a:off x="393700" y="692150"/>
            <a:ext cx="6162675" cy="3463925"/>
          </a:xfrm>
          <a:prstGeom prst="rect">
            <a:avLst/>
          </a:prstGeom>
          <a:noFill/>
          <a:ln w="12700">
            <a:solidFill>
              <a:prstClr val="black"/>
            </a:solidFill>
          </a:ln>
        </p:spPr>
        <p:txBody>
          <a:bodyPr vert="horz" lIns="92492" tIns="46246" rIns="92492" bIns="46246" rtlCol="0" anchor="ctr"/>
          <a:lstStyle/>
          <a:p>
            <a:endParaRPr lang="en-GB"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0</a:t>
            </a:fld>
            <a:endParaRPr lang="en-GB" dirty="0"/>
          </a:p>
        </p:txBody>
      </p:sp>
    </p:spTree>
    <p:extLst>
      <p:ext uri="{BB962C8B-B14F-4D97-AF65-F5344CB8AC3E}">
        <p14:creationId xmlns:p14="http://schemas.microsoft.com/office/powerpoint/2010/main" val="1129935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43D19E-BFDB-4C92-8EDD-32EDDA8F41DF}" type="slidenum">
              <a:rPr lang="en-GB" smtClean="0"/>
              <a:pPr/>
              <a:t>1</a:t>
            </a:fld>
            <a:endParaRPr lang="en-GB" dirty="0"/>
          </a:p>
        </p:txBody>
      </p:sp>
    </p:spTree>
    <p:extLst>
      <p:ext uri="{BB962C8B-B14F-4D97-AF65-F5344CB8AC3E}">
        <p14:creationId xmlns:p14="http://schemas.microsoft.com/office/powerpoint/2010/main" val="616508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pproved question w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CFD32DC-BCE2-4CF2-918A-DC55975CF76D}"/>
              </a:ext>
            </a:extLst>
          </p:cNvPr>
          <p:cNvGrpSpPr/>
          <p:nvPr userDrawn="1"/>
        </p:nvGrpSpPr>
        <p:grpSpPr>
          <a:xfrm>
            <a:off x="-1" y="0"/>
            <a:ext cx="12201526" cy="6858001"/>
            <a:chOff x="-1" y="0"/>
            <a:chExt cx="12201526" cy="6858001"/>
          </a:xfrm>
        </p:grpSpPr>
        <p:pic>
          <p:nvPicPr>
            <p:cNvPr id="12" name="Picture 11" descr="A person looking out a window&#10;&#10;Description automatically generated with medium confidence">
              <a:extLst>
                <a:ext uri="{FF2B5EF4-FFF2-40B4-BE49-F238E27FC236}">
                  <a16:creationId xmlns:a16="http://schemas.microsoft.com/office/drawing/2014/main" id="{C0B42076-2A63-4111-973B-EE433E9314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 y="0"/>
              <a:ext cx="12198096" cy="6858000"/>
            </a:xfrm>
            <a:prstGeom prst="rect">
              <a:avLst/>
            </a:prstGeom>
          </p:spPr>
        </p:pic>
        <p:sp>
          <p:nvSpPr>
            <p:cNvPr id="13" name="Rectangle 12">
              <a:extLst>
                <a:ext uri="{FF2B5EF4-FFF2-40B4-BE49-F238E27FC236}">
                  <a16:creationId xmlns:a16="http://schemas.microsoft.com/office/drawing/2014/main" id="{32B32AFA-FA8B-4C28-932D-DB203F4C2DE9}"/>
                </a:ext>
              </a:extLst>
            </p:cNvPr>
            <p:cNvSpPr/>
            <p:nvPr userDrawn="1"/>
          </p:nvSpPr>
          <p:spPr>
            <a:xfrm flipH="1">
              <a:off x="-1" y="4343400"/>
              <a:ext cx="12201525" cy="2511828"/>
            </a:xfrm>
            <a:prstGeom prst="rect">
              <a:avLst/>
            </a:prstGeom>
            <a:gradFill>
              <a:gsLst>
                <a:gs pos="0">
                  <a:schemeClr val="bg2">
                    <a:lumMod val="0"/>
                    <a:alpha val="0"/>
                  </a:schemeClr>
                </a:gs>
                <a:gs pos="100000">
                  <a:schemeClr val="bg2">
                    <a:lumMod val="0"/>
                    <a:alpha val="7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4" name="Rectangle 13">
              <a:extLst>
                <a:ext uri="{FF2B5EF4-FFF2-40B4-BE49-F238E27FC236}">
                  <a16:creationId xmlns:a16="http://schemas.microsoft.com/office/drawing/2014/main" id="{E8B4DEF8-FD4E-4563-9221-9C4758787C9A}"/>
                </a:ext>
              </a:extLst>
            </p:cNvPr>
            <p:cNvSpPr/>
            <p:nvPr userDrawn="1"/>
          </p:nvSpPr>
          <p:spPr>
            <a:xfrm flipH="1">
              <a:off x="3174" y="2753833"/>
              <a:ext cx="12198351" cy="4104168"/>
            </a:xfrm>
            <a:prstGeom prst="rect">
              <a:avLst/>
            </a:prstGeom>
            <a:gradFill>
              <a:gsLst>
                <a:gs pos="0">
                  <a:schemeClr val="bg2">
                    <a:alpha val="0"/>
                    <a:lumMod val="0"/>
                  </a:schemeClr>
                </a:gs>
                <a:gs pos="100000">
                  <a:schemeClr val="bg2">
                    <a:lumMod val="0"/>
                    <a:alpha val="5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5" name="Rectangle 14">
              <a:extLst>
                <a:ext uri="{FF2B5EF4-FFF2-40B4-BE49-F238E27FC236}">
                  <a16:creationId xmlns:a16="http://schemas.microsoft.com/office/drawing/2014/main" id="{6E813767-6E5D-40C5-B85D-0C3B51B58B10}"/>
                </a:ext>
              </a:extLst>
            </p:cNvPr>
            <p:cNvSpPr>
              <a:spLocks/>
            </p:cNvSpPr>
            <p:nvPr userDrawn="1"/>
          </p:nvSpPr>
          <p:spPr>
            <a:xfrm flipH="1">
              <a:off x="127" y="0"/>
              <a:ext cx="12198349" cy="6858000"/>
            </a:xfrm>
            <a:prstGeom prst="rect">
              <a:avLst/>
            </a:prstGeom>
            <a:solidFill>
              <a:schemeClr val="bg2">
                <a:alpha val="55000"/>
              </a:schemeClr>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spTree>
    <p:extLst>
      <p:ext uri="{BB962C8B-B14F-4D97-AF65-F5344CB8AC3E}">
        <p14:creationId xmlns:p14="http://schemas.microsoft.com/office/powerpoint/2010/main" val="306219230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Approved question wide">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4392A31-CD4B-448C-8C06-F81B8ADA08FA}"/>
              </a:ext>
            </a:extLst>
          </p:cNvPr>
          <p:cNvGrpSpPr/>
          <p:nvPr userDrawn="1"/>
        </p:nvGrpSpPr>
        <p:grpSpPr>
          <a:xfrm>
            <a:off x="-1" y="0"/>
            <a:ext cx="12201526" cy="6858001"/>
            <a:chOff x="-1" y="0"/>
            <a:chExt cx="12201526" cy="6858001"/>
          </a:xfrm>
        </p:grpSpPr>
        <p:pic>
          <p:nvPicPr>
            <p:cNvPr id="19" name="Picture 18" descr="A person looking out a window&#10;&#10;Description automatically generated with medium confidence">
              <a:extLst>
                <a:ext uri="{FF2B5EF4-FFF2-40B4-BE49-F238E27FC236}">
                  <a16:creationId xmlns:a16="http://schemas.microsoft.com/office/drawing/2014/main" id="{AE70F1E6-0C3C-4D8B-80DD-035272F210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 y="0"/>
              <a:ext cx="12198096" cy="6858000"/>
            </a:xfrm>
            <a:prstGeom prst="rect">
              <a:avLst/>
            </a:prstGeom>
          </p:spPr>
        </p:pic>
        <p:sp>
          <p:nvSpPr>
            <p:cNvPr id="20" name="Rectangle 19">
              <a:extLst>
                <a:ext uri="{FF2B5EF4-FFF2-40B4-BE49-F238E27FC236}">
                  <a16:creationId xmlns:a16="http://schemas.microsoft.com/office/drawing/2014/main" id="{5A598E96-DFBE-41DF-9CC0-B433E1CDC4E5}"/>
                </a:ext>
              </a:extLst>
            </p:cNvPr>
            <p:cNvSpPr/>
            <p:nvPr userDrawn="1"/>
          </p:nvSpPr>
          <p:spPr>
            <a:xfrm flipH="1">
              <a:off x="-1" y="4343400"/>
              <a:ext cx="12201525" cy="2511828"/>
            </a:xfrm>
            <a:prstGeom prst="rect">
              <a:avLst/>
            </a:prstGeom>
            <a:gradFill>
              <a:gsLst>
                <a:gs pos="0">
                  <a:schemeClr val="bg2">
                    <a:lumMod val="0"/>
                    <a:alpha val="0"/>
                  </a:schemeClr>
                </a:gs>
                <a:gs pos="100000">
                  <a:schemeClr val="bg2">
                    <a:lumMod val="0"/>
                    <a:alpha val="7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1" name="Rectangle 20">
              <a:extLst>
                <a:ext uri="{FF2B5EF4-FFF2-40B4-BE49-F238E27FC236}">
                  <a16:creationId xmlns:a16="http://schemas.microsoft.com/office/drawing/2014/main" id="{E7EF40B6-EB84-421C-99A5-1681B2D865F9}"/>
                </a:ext>
              </a:extLst>
            </p:cNvPr>
            <p:cNvSpPr/>
            <p:nvPr userDrawn="1"/>
          </p:nvSpPr>
          <p:spPr>
            <a:xfrm flipH="1">
              <a:off x="3174" y="2753833"/>
              <a:ext cx="12198351" cy="4104168"/>
            </a:xfrm>
            <a:prstGeom prst="rect">
              <a:avLst/>
            </a:prstGeom>
            <a:gradFill>
              <a:gsLst>
                <a:gs pos="0">
                  <a:schemeClr val="bg2">
                    <a:alpha val="0"/>
                    <a:lumMod val="0"/>
                  </a:schemeClr>
                </a:gs>
                <a:gs pos="100000">
                  <a:schemeClr val="bg2">
                    <a:lumMod val="0"/>
                    <a:alpha val="5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22" name="Rectangle 21">
              <a:extLst>
                <a:ext uri="{FF2B5EF4-FFF2-40B4-BE49-F238E27FC236}">
                  <a16:creationId xmlns:a16="http://schemas.microsoft.com/office/drawing/2014/main" id="{C55A686C-280D-4576-9BD0-79C5575DDC0D}"/>
                </a:ext>
              </a:extLst>
            </p:cNvPr>
            <p:cNvSpPr>
              <a:spLocks/>
            </p:cNvSpPr>
            <p:nvPr userDrawn="1"/>
          </p:nvSpPr>
          <p:spPr>
            <a:xfrm flipH="1">
              <a:off x="127" y="0"/>
              <a:ext cx="12198349" cy="6858000"/>
            </a:xfrm>
            <a:prstGeom prst="rect">
              <a:avLst/>
            </a:prstGeom>
            <a:solidFill>
              <a:schemeClr val="bg2">
                <a:alpha val="55000"/>
              </a:schemeClr>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sp>
        <p:nvSpPr>
          <p:cNvPr id="9" name="Freeform 56">
            <a:extLst>
              <a:ext uri="{FF2B5EF4-FFF2-40B4-BE49-F238E27FC236}">
                <a16:creationId xmlns:a16="http://schemas.microsoft.com/office/drawing/2014/main" id="{092D9817-35E7-4BF1-91A4-EF10B3979014}"/>
              </a:ext>
            </a:extLst>
          </p:cNvPr>
          <p:cNvSpPr/>
          <p:nvPr userDrawn="1"/>
        </p:nvSpPr>
        <p:spPr>
          <a:xfrm>
            <a:off x="362794" y="384149"/>
            <a:ext cx="3137131" cy="2313976"/>
          </a:xfrm>
          <a:custGeom>
            <a:avLst/>
            <a:gdLst>
              <a:gd name="connsiteX0" fmla="*/ 4238387 w 4257675"/>
              <a:gd name="connsiteY0" fmla="*/ 0 h 3092804"/>
              <a:gd name="connsiteX1" fmla="*/ 4257675 w 4257675"/>
              <a:gd name="connsiteY1" fmla="*/ 0 h 3092804"/>
              <a:gd name="connsiteX2" fmla="*/ 4257675 w 4257675"/>
              <a:gd name="connsiteY2" fmla="*/ 3092804 h 3092804"/>
              <a:gd name="connsiteX3" fmla="*/ 0 w 4257675"/>
              <a:gd name="connsiteY3" fmla="*/ 3092804 h 3092804"/>
              <a:gd name="connsiteX4" fmla="*/ 0 w 4257675"/>
              <a:gd name="connsiteY4" fmla="*/ 747342 h 3092804"/>
              <a:gd name="connsiteX0" fmla="*/ 4222873 w 4257675"/>
              <a:gd name="connsiteY0" fmla="*/ 0 h 3113360"/>
              <a:gd name="connsiteX1" fmla="*/ 4257675 w 4257675"/>
              <a:gd name="connsiteY1" fmla="*/ 20556 h 3113360"/>
              <a:gd name="connsiteX2" fmla="*/ 4257675 w 4257675"/>
              <a:gd name="connsiteY2" fmla="*/ 3113360 h 3113360"/>
              <a:gd name="connsiteX3" fmla="*/ 0 w 4257675"/>
              <a:gd name="connsiteY3" fmla="*/ 3113360 h 3113360"/>
              <a:gd name="connsiteX4" fmla="*/ 0 w 4257675"/>
              <a:gd name="connsiteY4" fmla="*/ 767898 h 3113360"/>
              <a:gd name="connsiteX5" fmla="*/ 4222873 w 4257675"/>
              <a:gd name="connsiteY5" fmla="*/ 0 h 3113360"/>
              <a:gd name="connsiteX0" fmla="*/ 4222873 w 4257675"/>
              <a:gd name="connsiteY0" fmla="*/ 10278 h 3123638"/>
              <a:gd name="connsiteX1" fmla="*/ 4257675 w 4257675"/>
              <a:gd name="connsiteY1" fmla="*/ 0 h 3123638"/>
              <a:gd name="connsiteX2" fmla="*/ 4257675 w 4257675"/>
              <a:gd name="connsiteY2" fmla="*/ 3123638 h 3123638"/>
              <a:gd name="connsiteX3" fmla="*/ 0 w 4257675"/>
              <a:gd name="connsiteY3" fmla="*/ 3123638 h 3123638"/>
              <a:gd name="connsiteX4" fmla="*/ 0 w 4257675"/>
              <a:gd name="connsiteY4" fmla="*/ 778176 h 3123638"/>
              <a:gd name="connsiteX5" fmla="*/ 4222873 w 4257675"/>
              <a:gd name="connsiteY5" fmla="*/ 10278 h 3123638"/>
              <a:gd name="connsiteX0" fmla="*/ 3501481 w 4257675"/>
              <a:gd name="connsiteY0" fmla="*/ 578125 h 3123638"/>
              <a:gd name="connsiteX1" fmla="*/ 4257675 w 4257675"/>
              <a:gd name="connsiteY1" fmla="*/ 0 h 3123638"/>
              <a:gd name="connsiteX2" fmla="*/ 4257675 w 4257675"/>
              <a:gd name="connsiteY2" fmla="*/ 3123638 h 3123638"/>
              <a:gd name="connsiteX3" fmla="*/ 0 w 4257675"/>
              <a:gd name="connsiteY3" fmla="*/ 3123638 h 3123638"/>
              <a:gd name="connsiteX4" fmla="*/ 0 w 4257675"/>
              <a:gd name="connsiteY4" fmla="*/ 778176 h 3123638"/>
              <a:gd name="connsiteX5" fmla="*/ 3501481 w 4257675"/>
              <a:gd name="connsiteY5" fmla="*/ 578125 h 3123638"/>
              <a:gd name="connsiteX0" fmla="*/ 0 w 4257675"/>
              <a:gd name="connsiteY0" fmla="*/ 778176 h 3123638"/>
              <a:gd name="connsiteX1" fmla="*/ 4257675 w 4257675"/>
              <a:gd name="connsiteY1" fmla="*/ 0 h 3123638"/>
              <a:gd name="connsiteX2" fmla="*/ 4257675 w 4257675"/>
              <a:gd name="connsiteY2" fmla="*/ 3123638 h 3123638"/>
              <a:gd name="connsiteX3" fmla="*/ 0 w 4257675"/>
              <a:gd name="connsiteY3" fmla="*/ 3123638 h 3123638"/>
              <a:gd name="connsiteX4" fmla="*/ 0 w 4257675"/>
              <a:gd name="connsiteY4" fmla="*/ 778176 h 3123638"/>
              <a:gd name="connsiteX0" fmla="*/ 0 w 4262846"/>
              <a:gd name="connsiteY0" fmla="*/ 670259 h 3015721"/>
              <a:gd name="connsiteX1" fmla="*/ 4262846 w 4262846"/>
              <a:gd name="connsiteY1" fmla="*/ 0 h 3015721"/>
              <a:gd name="connsiteX2" fmla="*/ 4257675 w 4262846"/>
              <a:gd name="connsiteY2" fmla="*/ 3015721 h 3015721"/>
              <a:gd name="connsiteX3" fmla="*/ 0 w 4262846"/>
              <a:gd name="connsiteY3" fmla="*/ 3015721 h 3015721"/>
              <a:gd name="connsiteX4" fmla="*/ 0 w 4262846"/>
              <a:gd name="connsiteY4" fmla="*/ 670259 h 3015721"/>
              <a:gd name="connsiteX0" fmla="*/ 0 w 4257988"/>
              <a:gd name="connsiteY0" fmla="*/ 775606 h 3121068"/>
              <a:gd name="connsiteX1" fmla="*/ 4255089 w 4257988"/>
              <a:gd name="connsiteY1" fmla="*/ 0 h 3121068"/>
              <a:gd name="connsiteX2" fmla="*/ 4257675 w 4257988"/>
              <a:gd name="connsiteY2" fmla="*/ 3121068 h 3121068"/>
              <a:gd name="connsiteX3" fmla="*/ 0 w 4257988"/>
              <a:gd name="connsiteY3" fmla="*/ 3121068 h 3121068"/>
              <a:gd name="connsiteX4" fmla="*/ 0 w 4257988"/>
              <a:gd name="connsiteY4" fmla="*/ 775606 h 3121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7988" h="3121068">
                <a:moveTo>
                  <a:pt x="0" y="775606"/>
                </a:moveTo>
                <a:lnTo>
                  <a:pt x="4255089" y="0"/>
                </a:lnTo>
                <a:cubicBezTo>
                  <a:pt x="4253365" y="1005240"/>
                  <a:pt x="4259399" y="2115828"/>
                  <a:pt x="4257675" y="3121068"/>
                </a:cubicBezTo>
                <a:lnTo>
                  <a:pt x="0" y="3121068"/>
                </a:lnTo>
                <a:lnTo>
                  <a:pt x="0" y="775606"/>
                </a:lnTo>
                <a:close/>
              </a:path>
            </a:pathLst>
          </a:custGeom>
          <a:solidFill>
            <a:srgbClr val="FF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EYInterstate Light"/>
              <a:ea typeface="+mn-ea"/>
              <a:cs typeface="+mn-cs"/>
            </a:endParaRPr>
          </a:p>
        </p:txBody>
      </p:sp>
      <p:sp>
        <p:nvSpPr>
          <p:cNvPr id="12" name="Title 6">
            <a:extLst>
              <a:ext uri="{FF2B5EF4-FFF2-40B4-BE49-F238E27FC236}">
                <a16:creationId xmlns:a16="http://schemas.microsoft.com/office/drawing/2014/main" id="{1050E8A3-BE76-447C-ABD7-9216FCB3E7AF}"/>
              </a:ext>
            </a:extLst>
          </p:cNvPr>
          <p:cNvSpPr>
            <a:spLocks noGrp="1"/>
          </p:cNvSpPr>
          <p:nvPr>
            <p:ph type="title"/>
          </p:nvPr>
        </p:nvSpPr>
        <p:spPr>
          <a:xfrm>
            <a:off x="588332" y="1277136"/>
            <a:ext cx="2691444" cy="627864"/>
          </a:xfrm>
        </p:spPr>
        <p:txBody>
          <a:bodyPr>
            <a:noAutofit/>
          </a:bodyPr>
          <a:lstStyle>
            <a:lvl1pPr>
              <a:defRPr spc="-20" baseline="0">
                <a:solidFill>
                  <a:schemeClr val="tx1"/>
                </a:solidFill>
              </a:defRPr>
            </a:lvl1pPr>
          </a:lstStyle>
          <a:p>
            <a:r>
              <a:rPr lang="en-US" dirty="0"/>
              <a:t>Click to edit Master title style</a:t>
            </a:r>
          </a:p>
        </p:txBody>
      </p:sp>
      <p:sp>
        <p:nvSpPr>
          <p:cNvPr id="13" name="Text Placeholder 17">
            <a:extLst>
              <a:ext uri="{FF2B5EF4-FFF2-40B4-BE49-F238E27FC236}">
                <a16:creationId xmlns:a16="http://schemas.microsoft.com/office/drawing/2014/main" id="{CCFD753A-DB5F-4CDC-81EE-CF4AAAB0A8F4}"/>
              </a:ext>
            </a:extLst>
          </p:cNvPr>
          <p:cNvSpPr>
            <a:spLocks noGrp="1"/>
          </p:cNvSpPr>
          <p:nvPr>
            <p:ph type="body" sz="quarter" idx="10"/>
          </p:nvPr>
        </p:nvSpPr>
        <p:spPr>
          <a:xfrm>
            <a:off x="588333" y="2230723"/>
            <a:ext cx="2691444" cy="215444"/>
          </a:xfrm>
        </p:spPr>
        <p:txBody>
          <a:bodyPr anchor="b" anchorCtr="0">
            <a:spAutoFit/>
          </a:bodyPr>
          <a:lstStyle>
            <a:lvl1pPr marL="0" indent="0">
              <a:buNone/>
              <a:defRPr sz="1400" spc="-20" baseline="0">
                <a:solidFill>
                  <a:schemeClr val="tx1"/>
                </a:solidFill>
                <a:latin typeface="EYInterstate" panose="02000503020000020004" pitchFamily="2" charset="0"/>
              </a:defRPr>
            </a:lvl1pPr>
            <a:lvl2pPr marL="356616" indent="0">
              <a:buNone/>
              <a:defRPr>
                <a:solidFill>
                  <a:srgbClr val="FF00FF"/>
                </a:solidFill>
              </a:defRPr>
            </a:lvl2pPr>
            <a:lvl3pPr marL="713232" indent="0">
              <a:buNone/>
              <a:defRPr>
                <a:solidFill>
                  <a:srgbClr val="FF00FF"/>
                </a:solidFill>
              </a:defRPr>
            </a:lvl3pPr>
            <a:lvl4pPr marL="1069848" indent="0">
              <a:buNone/>
              <a:defRPr>
                <a:solidFill>
                  <a:srgbClr val="FF00FF"/>
                </a:solidFill>
              </a:defRPr>
            </a:lvl4pPr>
            <a:lvl5pPr marL="1426464" indent="0">
              <a:buNone/>
              <a:defRPr>
                <a:solidFill>
                  <a:srgbClr val="FF00FF"/>
                </a:solidFill>
              </a:defRPr>
            </a:lvl5pPr>
          </a:lstStyle>
          <a:p>
            <a:pPr lvl="0"/>
            <a:r>
              <a:rPr lang="en-US" dirty="0"/>
              <a:t>Click to edit Master text styles</a:t>
            </a:r>
          </a:p>
        </p:txBody>
      </p:sp>
      <p:grpSp>
        <p:nvGrpSpPr>
          <p:cNvPr id="14" name="Group 13">
            <a:extLst>
              <a:ext uri="{FF2B5EF4-FFF2-40B4-BE49-F238E27FC236}">
                <a16:creationId xmlns:a16="http://schemas.microsoft.com/office/drawing/2014/main" id="{ACF7A02C-1AE4-4ADC-B95C-03BCD44F2882}"/>
              </a:ext>
            </a:extLst>
          </p:cNvPr>
          <p:cNvGrpSpPr/>
          <p:nvPr userDrawn="1"/>
        </p:nvGrpSpPr>
        <p:grpSpPr>
          <a:xfrm>
            <a:off x="355600" y="5463363"/>
            <a:ext cx="902140" cy="1056942"/>
            <a:chOff x="376980" y="5454911"/>
            <a:chExt cx="902140" cy="1056942"/>
          </a:xfrm>
        </p:grpSpPr>
        <p:sp>
          <p:nvSpPr>
            <p:cNvPr id="15" name="Freeform 5">
              <a:extLst>
                <a:ext uri="{FF2B5EF4-FFF2-40B4-BE49-F238E27FC236}">
                  <a16:creationId xmlns:a16="http://schemas.microsoft.com/office/drawing/2014/main" id="{36F673A4-220B-473C-A186-5FCC346E1C5D}"/>
                </a:ext>
              </a:extLst>
            </p:cNvPr>
            <p:cNvSpPr>
              <a:spLocks/>
            </p:cNvSpPr>
            <p:nvPr userDrawn="1"/>
          </p:nvSpPr>
          <p:spPr bwMode="auto">
            <a:xfrm>
              <a:off x="376980" y="5454911"/>
              <a:ext cx="723348" cy="26423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799" b="0" i="0" u="none" strike="noStrike" kern="1200" cap="none" spc="0" normalizeH="0" baseline="0" noProof="0" dirty="0">
                <a:ln>
                  <a:noFill/>
                </a:ln>
                <a:solidFill>
                  <a:srgbClr val="2E2E38"/>
                </a:solidFill>
                <a:effectLst/>
                <a:uLnTx/>
                <a:uFillTx/>
                <a:latin typeface="EYInterstate Light"/>
                <a:ea typeface="+mn-ea"/>
                <a:cs typeface="+mn-cs"/>
              </a:endParaRPr>
            </a:p>
          </p:txBody>
        </p:sp>
        <p:sp>
          <p:nvSpPr>
            <p:cNvPr id="16" name="Freeform 6">
              <a:extLst>
                <a:ext uri="{FF2B5EF4-FFF2-40B4-BE49-F238E27FC236}">
                  <a16:creationId xmlns:a16="http://schemas.microsoft.com/office/drawing/2014/main" id="{2533B061-85F1-43F8-BA7F-02BBA0A1A803}"/>
                </a:ext>
              </a:extLst>
            </p:cNvPr>
            <p:cNvSpPr>
              <a:spLocks noEditPoints="1"/>
            </p:cNvSpPr>
            <p:nvPr userDrawn="1"/>
          </p:nvSpPr>
          <p:spPr bwMode="auto">
            <a:xfrm>
              <a:off x="376980" y="5827881"/>
              <a:ext cx="902140" cy="683972"/>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799" b="0" i="0" u="none" strike="noStrike" kern="1200" cap="none" spc="0" normalizeH="0" baseline="0" noProof="0" dirty="0">
                <a:ln>
                  <a:noFill/>
                </a:ln>
                <a:solidFill>
                  <a:srgbClr val="2E2E38"/>
                </a:solidFill>
                <a:effectLst/>
                <a:uLnTx/>
                <a:uFillTx/>
                <a:latin typeface="EYInterstate Light"/>
                <a:ea typeface="+mn-ea"/>
                <a:cs typeface="+mn-cs"/>
              </a:endParaRPr>
            </a:p>
          </p:txBody>
        </p:sp>
      </p:grpSp>
      <p:pic>
        <p:nvPicPr>
          <p:cNvPr id="17" name="Picture 16">
            <a:extLst>
              <a:ext uri="{FF2B5EF4-FFF2-40B4-BE49-F238E27FC236}">
                <a16:creationId xmlns:a16="http://schemas.microsoft.com/office/drawing/2014/main" id="{12A1520F-EADA-4BA8-87AE-E6D59EE7F002}"/>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697903" y="5402072"/>
            <a:ext cx="1336283" cy="1198909"/>
          </a:xfrm>
          <a:prstGeom prst="rect">
            <a:avLst/>
          </a:prstGeom>
        </p:spPr>
      </p:pic>
    </p:spTree>
    <p:extLst>
      <p:ext uri="{BB962C8B-B14F-4D97-AF65-F5344CB8AC3E}">
        <p14:creationId xmlns:p14="http://schemas.microsoft.com/office/powerpoint/2010/main" val="109952801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Approved question w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61AA281-0CD4-45EE-B38A-B96B4FB4CBA6}"/>
              </a:ext>
            </a:extLst>
          </p:cNvPr>
          <p:cNvGrpSpPr/>
          <p:nvPr userDrawn="1"/>
        </p:nvGrpSpPr>
        <p:grpSpPr>
          <a:xfrm>
            <a:off x="-1" y="0"/>
            <a:ext cx="12201526" cy="6858001"/>
            <a:chOff x="-1" y="0"/>
            <a:chExt cx="12201526" cy="6858001"/>
          </a:xfrm>
        </p:grpSpPr>
        <p:pic>
          <p:nvPicPr>
            <p:cNvPr id="12" name="Picture 11" descr="A person looking out a window&#10;&#10;Description automatically generated with medium confidence">
              <a:extLst>
                <a:ext uri="{FF2B5EF4-FFF2-40B4-BE49-F238E27FC236}">
                  <a16:creationId xmlns:a16="http://schemas.microsoft.com/office/drawing/2014/main" id="{AE95D10C-274F-4B8E-9143-914ED60731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 y="0"/>
              <a:ext cx="12198096" cy="6858000"/>
            </a:xfrm>
            <a:prstGeom prst="rect">
              <a:avLst/>
            </a:prstGeom>
          </p:spPr>
        </p:pic>
        <p:sp>
          <p:nvSpPr>
            <p:cNvPr id="13" name="Rectangle 12">
              <a:extLst>
                <a:ext uri="{FF2B5EF4-FFF2-40B4-BE49-F238E27FC236}">
                  <a16:creationId xmlns:a16="http://schemas.microsoft.com/office/drawing/2014/main" id="{F4FF30C3-B383-42A3-BBA3-6A49324380AC}"/>
                </a:ext>
              </a:extLst>
            </p:cNvPr>
            <p:cNvSpPr/>
            <p:nvPr userDrawn="1"/>
          </p:nvSpPr>
          <p:spPr>
            <a:xfrm flipH="1">
              <a:off x="-1" y="4343400"/>
              <a:ext cx="12201525" cy="2511828"/>
            </a:xfrm>
            <a:prstGeom prst="rect">
              <a:avLst/>
            </a:prstGeom>
            <a:gradFill>
              <a:gsLst>
                <a:gs pos="0">
                  <a:schemeClr val="bg2">
                    <a:lumMod val="0"/>
                    <a:alpha val="0"/>
                  </a:schemeClr>
                </a:gs>
                <a:gs pos="100000">
                  <a:schemeClr val="bg2">
                    <a:lumMod val="0"/>
                    <a:alpha val="7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4" name="Rectangle 13">
              <a:extLst>
                <a:ext uri="{FF2B5EF4-FFF2-40B4-BE49-F238E27FC236}">
                  <a16:creationId xmlns:a16="http://schemas.microsoft.com/office/drawing/2014/main" id="{0DD74109-A3DF-4322-960A-4C8D7B33BB3D}"/>
                </a:ext>
              </a:extLst>
            </p:cNvPr>
            <p:cNvSpPr/>
            <p:nvPr userDrawn="1"/>
          </p:nvSpPr>
          <p:spPr>
            <a:xfrm flipH="1">
              <a:off x="3174" y="2753833"/>
              <a:ext cx="12198351" cy="4104168"/>
            </a:xfrm>
            <a:prstGeom prst="rect">
              <a:avLst/>
            </a:prstGeom>
            <a:gradFill>
              <a:gsLst>
                <a:gs pos="0">
                  <a:schemeClr val="bg2">
                    <a:alpha val="0"/>
                    <a:lumMod val="0"/>
                  </a:schemeClr>
                </a:gs>
                <a:gs pos="100000">
                  <a:schemeClr val="bg2">
                    <a:lumMod val="0"/>
                    <a:alpha val="50000"/>
                  </a:schemeClr>
                </a:gs>
              </a:gsLst>
              <a:lin ang="5400000" scaled="1"/>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5" name="Rectangle 14">
              <a:extLst>
                <a:ext uri="{FF2B5EF4-FFF2-40B4-BE49-F238E27FC236}">
                  <a16:creationId xmlns:a16="http://schemas.microsoft.com/office/drawing/2014/main" id="{B30AC60F-7310-4071-BB62-337794F81C78}"/>
                </a:ext>
              </a:extLst>
            </p:cNvPr>
            <p:cNvSpPr>
              <a:spLocks/>
            </p:cNvSpPr>
            <p:nvPr userDrawn="1"/>
          </p:nvSpPr>
          <p:spPr>
            <a:xfrm flipH="1">
              <a:off x="127" y="0"/>
              <a:ext cx="12198349" cy="6858000"/>
            </a:xfrm>
            <a:prstGeom prst="rect">
              <a:avLst/>
            </a:prstGeom>
            <a:solidFill>
              <a:schemeClr val="bg2">
                <a:alpha val="55000"/>
              </a:schemeClr>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pic>
        <p:nvPicPr>
          <p:cNvPr id="7" name="Picture 6" descr="A silhouette of a person waving&#10;&#10;Description automatically generated with low confidence">
            <a:extLst>
              <a:ext uri="{FF2B5EF4-FFF2-40B4-BE49-F238E27FC236}">
                <a16:creationId xmlns:a16="http://schemas.microsoft.com/office/drawing/2014/main" id="{05123AC8-5EBA-4DE9-987C-AD139C56CCB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66176" y="384149"/>
            <a:ext cx="3048000" cy="6089904"/>
          </a:xfrm>
          <a:prstGeom prst="rect">
            <a:avLst/>
          </a:prstGeom>
        </p:spPr>
      </p:pic>
      <p:sp>
        <p:nvSpPr>
          <p:cNvPr id="8" name="Text Box 8">
            <a:extLst>
              <a:ext uri="{FF2B5EF4-FFF2-40B4-BE49-F238E27FC236}">
                <a16:creationId xmlns:a16="http://schemas.microsoft.com/office/drawing/2014/main" id="{5144AFD5-3C84-475F-949F-7B9D80BE6263}"/>
              </a:ext>
            </a:extLst>
          </p:cNvPr>
          <p:cNvSpPr txBox="1">
            <a:spLocks/>
          </p:cNvSpPr>
          <p:nvPr userDrawn="1"/>
        </p:nvSpPr>
        <p:spPr>
          <a:xfrm>
            <a:off x="8766176" y="384149"/>
            <a:ext cx="3048000" cy="6092851"/>
          </a:xfrm>
          <a:prstGeom prst="rect">
            <a:avLst/>
          </a:prstGeom>
          <a:solidFill>
            <a:schemeClr val="bg2">
              <a:alpha val="7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algn="ctr">
              <a:defRPr sz="12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endParaRPr lang="en-US" dirty="0"/>
          </a:p>
        </p:txBody>
      </p:sp>
    </p:spTree>
    <p:extLst>
      <p:ext uri="{BB962C8B-B14F-4D97-AF65-F5344CB8AC3E}">
        <p14:creationId xmlns:p14="http://schemas.microsoft.com/office/powerpoint/2010/main" val="28962308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slide_Quote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4EFB49B-9094-428B-B9F5-9FD59DC149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5" y="0"/>
            <a:ext cx="12192000" cy="6858000"/>
          </a:xfrm>
          <a:prstGeom prst="rect">
            <a:avLst/>
          </a:prstGeom>
        </p:spPr>
      </p:pic>
    </p:spTree>
    <p:extLst>
      <p:ext uri="{BB962C8B-B14F-4D97-AF65-F5344CB8AC3E}">
        <p14:creationId xmlns:p14="http://schemas.microsoft.com/office/powerpoint/2010/main" val="1965827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FD772AD2-965B-454F-986E-0B1C1C5BB818}"/>
              </a:ext>
            </a:extLst>
          </p:cNvPr>
          <p:cNvGraphicFramePr>
            <a:graphicFrameLocks noChangeAspect="1"/>
          </p:cNvGraphicFramePr>
          <p:nvPr userDrawn="1">
            <p:custDataLst>
              <p:tags r:id="rId6"/>
            </p:custDataLst>
            <p:extLst>
              <p:ext uri="{D42A27DB-BD31-4B8C-83A1-F6EECF244321}">
                <p14:modId xmlns:p14="http://schemas.microsoft.com/office/powerpoint/2010/main" val="15118711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395" imgH="394" progId="TCLayout.ActiveDocument.1">
                  <p:embed/>
                </p:oleObj>
              </mc:Choice>
              <mc:Fallback>
                <p:oleObj name="think-cell Slide" r:id="rId7" imgW="395" imgH="394" progId="TCLayout.ActiveDocument.1">
                  <p:embed/>
                  <p:pic>
                    <p:nvPicPr>
                      <p:cNvPr id="5" name="Object 4" hidden="1">
                        <a:extLst>
                          <a:ext uri="{FF2B5EF4-FFF2-40B4-BE49-F238E27FC236}">
                            <a16:creationId xmlns:a16="http://schemas.microsoft.com/office/drawing/2014/main" id="{FD772AD2-965B-454F-986E-0B1C1C5BB818}"/>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609918" y="294200"/>
            <a:ext cx="10978515" cy="59088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609918" y="1137920"/>
            <a:ext cx="10978515"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6" name="Group 5">
            <a:extLst>
              <a:ext uri="{FF2B5EF4-FFF2-40B4-BE49-F238E27FC236}">
                <a16:creationId xmlns:a16="http://schemas.microsoft.com/office/drawing/2014/main" id="{D826ADA4-5A9A-4040-A29B-72D17D66E0F8}"/>
              </a:ext>
            </a:extLst>
          </p:cNvPr>
          <p:cNvGrpSpPr/>
          <p:nvPr userDrawn="1"/>
        </p:nvGrpSpPr>
        <p:grpSpPr>
          <a:xfrm>
            <a:off x="355600" y="5463363"/>
            <a:ext cx="902140" cy="1056942"/>
            <a:chOff x="376980" y="5454911"/>
            <a:chExt cx="902140" cy="1056942"/>
          </a:xfrm>
        </p:grpSpPr>
        <p:sp>
          <p:nvSpPr>
            <p:cNvPr id="7" name="Freeform 5">
              <a:extLst>
                <a:ext uri="{FF2B5EF4-FFF2-40B4-BE49-F238E27FC236}">
                  <a16:creationId xmlns:a16="http://schemas.microsoft.com/office/drawing/2014/main" id="{2861E121-5E48-478F-B656-E7F8427B6F7E}"/>
                </a:ext>
              </a:extLst>
            </p:cNvPr>
            <p:cNvSpPr>
              <a:spLocks/>
            </p:cNvSpPr>
            <p:nvPr userDrawn="1"/>
          </p:nvSpPr>
          <p:spPr bwMode="auto">
            <a:xfrm>
              <a:off x="376980" y="5454911"/>
              <a:ext cx="723348" cy="26423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799" b="0" i="0" u="none" strike="noStrike" kern="1200" cap="none" spc="0" normalizeH="0" baseline="0" noProof="0" dirty="0">
                <a:ln>
                  <a:noFill/>
                </a:ln>
                <a:solidFill>
                  <a:srgbClr val="2E2E38"/>
                </a:solidFill>
                <a:effectLst/>
                <a:uLnTx/>
                <a:uFillTx/>
                <a:latin typeface="EYInterstate Light"/>
                <a:ea typeface="+mn-ea"/>
                <a:cs typeface="+mn-cs"/>
              </a:endParaRPr>
            </a:p>
          </p:txBody>
        </p:sp>
        <p:sp>
          <p:nvSpPr>
            <p:cNvPr id="8" name="Freeform 6">
              <a:extLst>
                <a:ext uri="{FF2B5EF4-FFF2-40B4-BE49-F238E27FC236}">
                  <a16:creationId xmlns:a16="http://schemas.microsoft.com/office/drawing/2014/main" id="{A1982727-4D4F-4DCC-AC25-F7EFB902C79F}"/>
                </a:ext>
              </a:extLst>
            </p:cNvPr>
            <p:cNvSpPr>
              <a:spLocks noEditPoints="1"/>
            </p:cNvSpPr>
            <p:nvPr userDrawn="1"/>
          </p:nvSpPr>
          <p:spPr bwMode="auto">
            <a:xfrm>
              <a:off x="376980" y="5827881"/>
              <a:ext cx="902140" cy="683972"/>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799" b="0" i="0" u="none" strike="noStrike" kern="1200" cap="none" spc="0" normalizeH="0" baseline="0" noProof="0" dirty="0">
                <a:ln>
                  <a:noFill/>
                </a:ln>
                <a:solidFill>
                  <a:srgbClr val="2E2E38"/>
                </a:solidFill>
                <a:effectLst/>
                <a:uLnTx/>
                <a:uFillTx/>
                <a:latin typeface="EYInterstate Light"/>
                <a:ea typeface="+mn-ea"/>
                <a:cs typeface="+mn-cs"/>
              </a:endParaRPr>
            </a:p>
          </p:txBody>
        </p:sp>
      </p:grpSp>
      <p:pic>
        <p:nvPicPr>
          <p:cNvPr id="9" name="Picture 8">
            <a:extLst>
              <a:ext uri="{FF2B5EF4-FFF2-40B4-BE49-F238E27FC236}">
                <a16:creationId xmlns:a16="http://schemas.microsoft.com/office/drawing/2014/main" id="{2A85AFBC-6A33-45F2-9BA8-D481E9DD4879}"/>
              </a:ext>
            </a:extLst>
          </p:cNvPr>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697903" y="5402072"/>
            <a:ext cx="1336283" cy="1198909"/>
          </a:xfrm>
          <a:prstGeom prst="rect">
            <a:avLst/>
          </a:prstGeom>
        </p:spPr>
      </p:pic>
    </p:spTree>
    <p:extLst>
      <p:ext uri="{BB962C8B-B14F-4D97-AF65-F5344CB8AC3E}">
        <p14:creationId xmlns:p14="http://schemas.microsoft.com/office/powerpoint/2010/main" val="1919714218"/>
      </p:ext>
    </p:extLst>
  </p:cSld>
  <p:clrMap bg1="lt1" tx1="dk1" bg2="lt2" tx2="dk2" accent1="accent1" accent2="accent2" accent3="accent3" accent4="accent4" accent5="accent5" accent6="accent6" hlink="hlink" folHlink="folHlink"/>
  <p:sldLayoutIdLst>
    <p:sldLayoutId id="2147483825" r:id="rId1"/>
    <p:sldLayoutId id="2147483832" r:id="rId2"/>
    <p:sldLayoutId id="2147483831" r:id="rId3"/>
    <p:sldLayoutId id="2147483829" r:id="rId4"/>
  </p:sldLayoutIdLst>
  <p:hf sldNum="0" hdr="0" dt="0"/>
  <p:txStyles>
    <p:titleStyle>
      <a:lvl1pPr algn="l" defTabSz="914400" rtl="0" eaLnBrk="1" latinLnBrk="0" hangingPunct="1">
        <a:lnSpc>
          <a:spcPct val="85000"/>
        </a:lnSpc>
        <a:spcBef>
          <a:spcPct val="0"/>
        </a:spcBef>
        <a:buNone/>
        <a:defRPr sz="2400" b="0" kern="1200">
          <a:solidFill>
            <a:schemeClr val="bg1"/>
          </a:solidFill>
          <a:latin typeface="EYInterstate Light" panose="02000506000000020004" pitchFamily="2" charset="0"/>
          <a:ea typeface="+mj-ea"/>
          <a:cs typeface="Arial" pitchFamily="34" charset="0"/>
        </a:defRPr>
      </a:lvl1pPr>
    </p:titleStyle>
    <p:bodyStyle>
      <a:lvl1pPr marL="356616" indent="-356616" algn="l" defTabSz="914400" rtl="0" eaLnBrk="1" latinLnBrk="0" hangingPunct="1">
        <a:spcBef>
          <a:spcPct val="20000"/>
        </a:spcBef>
        <a:buClr>
          <a:schemeClr val="tx2"/>
        </a:buClr>
        <a:buSzPct val="110000"/>
        <a:buFont typeface="EYInterstate Light" panose="02000506000000020004" pitchFamily="2" charset="0"/>
        <a:buChar char="•"/>
        <a:defRPr sz="2000" kern="1200">
          <a:solidFill>
            <a:schemeClr val="bg1"/>
          </a:solidFill>
          <a:latin typeface="EYInterstate Light" panose="02000506000000020004" pitchFamily="2" charset="0"/>
          <a:ea typeface="+mn-ea"/>
          <a:cs typeface="+mn-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2" userDrawn="1">
          <p15:clr>
            <a:srgbClr val="F26B43"/>
          </p15:clr>
        </p15:guide>
        <p15:guide id="3" pos="386" userDrawn="1">
          <p15:clr>
            <a:srgbClr val="F26B43"/>
          </p15:clr>
        </p15:guide>
        <p15:guide id="4" pos="7298" userDrawn="1">
          <p15:clr>
            <a:srgbClr val="F26B43"/>
          </p15:clr>
        </p15:guide>
        <p15:guide id="5" pos="22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ey.com/pega" TargetMode="External"/><Relationship Id="rId3" Type="http://schemas.openxmlformats.org/officeDocument/2006/relationships/notesSlide" Target="../notesSlides/notesSlide2.xml"/><Relationship Id="rId7" Type="http://schemas.openxmlformats.org/officeDocument/2006/relationships/hyperlink" Target="mailto:suzanne.clayton@pega.com" TargetMode="External"/><Relationship Id="rId2" Type="http://schemas.openxmlformats.org/officeDocument/2006/relationships/slideLayout" Target="../slideLayouts/slideLayout3.xml"/><Relationship Id="rId1" Type="http://schemas.openxmlformats.org/officeDocument/2006/relationships/tags" Target="../tags/tag3.xml"/><Relationship Id="rId6" Type="http://schemas.openxmlformats.org/officeDocument/2006/relationships/image" Target="../media/image6.jpeg"/><Relationship Id="rId5" Type="http://schemas.openxmlformats.org/officeDocument/2006/relationships/image" Target="../media/image1.emf"/><Relationship Id="rId10" Type="http://schemas.openxmlformats.org/officeDocument/2006/relationships/image" Target="../media/image7.jpeg"/><Relationship Id="rId4" Type="http://schemas.openxmlformats.org/officeDocument/2006/relationships/oleObject" Target="../embeddings/oleObject2.bin"/><Relationship Id="rId9" Type="http://schemas.openxmlformats.org/officeDocument/2006/relationships/hyperlink" Target="mailto:linga.angappagounder@ey.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8">
            <a:extLst>
              <a:ext uri="{FF2B5EF4-FFF2-40B4-BE49-F238E27FC236}">
                <a16:creationId xmlns:a16="http://schemas.microsoft.com/office/drawing/2014/main" id="{13690BA7-7C4E-42DB-8BA7-F7769ECB5BE5}"/>
              </a:ext>
            </a:extLst>
          </p:cNvPr>
          <p:cNvSpPr txBox="1">
            <a:spLocks/>
          </p:cNvSpPr>
          <p:nvPr userDrawn="1"/>
        </p:nvSpPr>
        <p:spPr>
          <a:xfrm>
            <a:off x="3732213" y="384149"/>
            <a:ext cx="8077199" cy="127573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182880" rIns="0" bIns="182880" numCol="1" spcCol="182880" rtlCol="0" fromWordArt="0" anchor="t" anchorCtr="0" forceAA="0" compatLnSpc="1">
            <a:prstTxWarp prst="textNoShape">
              <a:avLst/>
            </a:prstTxWarp>
            <a:spAutoFit/>
          </a:bodyPr>
          <a:lstStyle/>
          <a:p>
            <a:pPr>
              <a:spcAft>
                <a:spcPts val="600"/>
              </a:spcAft>
              <a:buClr>
                <a:schemeClr val="accent2"/>
              </a:buClr>
              <a:buSzPct val="70000"/>
            </a:pPr>
            <a:r>
              <a:rPr lang="en-US" sz="1400" dirty="0">
                <a:solidFill>
                  <a:srgbClr val="FFE600"/>
                </a:solidFill>
                <a:effectLst/>
                <a:latin typeface="EYInterstate" panose="02000503020000020004" pitchFamily="2" charset="0"/>
                <a:ea typeface="Calibri" panose="020F0502020204030204" pitchFamily="34" charset="0"/>
                <a:cs typeface="Times New Roman" panose="02020603050405020304" pitchFamily="18" charset="0"/>
              </a:rPr>
              <a:t>Business drivers</a:t>
            </a:r>
            <a:endParaRPr lang="en-US" sz="1400" dirty="0">
              <a:solidFill>
                <a:srgbClr val="747480"/>
              </a:solidFill>
              <a:effectLst/>
              <a:latin typeface="+mj-lt"/>
              <a:ea typeface="Calibri" panose="020F0502020204030204" pitchFamily="34" charset="0"/>
              <a:cs typeface="Times New Roman" panose="02020603050405020304" pitchFamily="18" charset="0"/>
            </a:endParaRPr>
          </a:p>
          <a:p>
            <a:pPr>
              <a:lnSpc>
                <a:spcPct val="95000"/>
              </a:lnSpc>
              <a:spcAft>
                <a:spcPts val="600"/>
              </a:spcAft>
              <a:buClr>
                <a:schemeClr val="accent2"/>
              </a:buClr>
              <a:buSzPct val="70000"/>
              <a:defRPr/>
            </a:pPr>
            <a:r>
              <a:rPr lang="en-US" sz="1050" dirty="0">
                <a:solidFill>
                  <a:schemeClr val="bg1"/>
                </a:solidFill>
                <a:effectLst/>
                <a:ea typeface="Times New Roman" panose="02020603050405020304" pitchFamily="18" charset="0"/>
                <a:cs typeface="Times New Roman" panose="02020603050405020304" pitchFamily="18" charset="0"/>
              </a:rPr>
              <a:t>Insurers are missing key opportunities for relationship-building and deepening generational relationships with the client and beneficiary by not leveraging beneficiary changes as a time to proactively service a client’s account or their holdings. Life 500 Proactive Customer Service addresses this lack of proactive, personalized care that leaves gaps in addressing customer needs for asset protection and growth at a time when beneficiaries are likely to leverage third-party advisor for investments.</a:t>
            </a:r>
            <a:endParaRPr lang="en-IN" sz="1050" dirty="0">
              <a:solidFill>
                <a:schemeClr val="bg1"/>
              </a:solidFill>
              <a:latin typeface="EYInterstate Light"/>
              <a:cs typeface="Times New Roman"/>
            </a:endParaRPr>
          </a:p>
        </p:txBody>
      </p:sp>
      <p:sp>
        <p:nvSpPr>
          <p:cNvPr id="33" name="Text Box 8">
            <a:extLst>
              <a:ext uri="{FF2B5EF4-FFF2-40B4-BE49-F238E27FC236}">
                <a16:creationId xmlns:a16="http://schemas.microsoft.com/office/drawing/2014/main" id="{7BC40019-C20B-4B55-9358-C712FDE6B8A1}"/>
              </a:ext>
            </a:extLst>
          </p:cNvPr>
          <p:cNvSpPr txBox="1">
            <a:spLocks/>
          </p:cNvSpPr>
          <p:nvPr userDrawn="1"/>
        </p:nvSpPr>
        <p:spPr>
          <a:xfrm>
            <a:off x="3756400" y="2000532"/>
            <a:ext cx="3840480" cy="304198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182880" rtlCol="0" fromWordArt="0" anchor="t" anchorCtr="0" forceAA="0" compatLnSpc="1">
            <a:prstTxWarp prst="textNoShape">
              <a:avLst/>
            </a:prstTxWarp>
            <a:spAutoFit/>
          </a:bodyPr>
          <a:lstStyle/>
          <a:p>
            <a:pPr>
              <a:buClr>
                <a:schemeClr val="accent2"/>
              </a:buClr>
              <a:buSzPct val="70000"/>
            </a:pPr>
            <a:r>
              <a:rPr lang="en-US" sz="1400" dirty="0">
                <a:solidFill>
                  <a:srgbClr val="FFE600"/>
                </a:solidFill>
                <a:effectLst/>
                <a:latin typeface="EYInterstate" panose="02000503020000020004" pitchFamily="2" charset="0"/>
                <a:ea typeface="Calibri" panose="020F0502020204030204" pitchFamily="34" charset="0"/>
                <a:cs typeface="Times New Roman" panose="02020603050405020304" pitchFamily="18" charset="0"/>
              </a:rPr>
              <a:t>Offering overview</a:t>
            </a:r>
          </a:p>
          <a:p>
            <a:pPr>
              <a:buClr>
                <a:schemeClr val="accent2"/>
              </a:buClr>
              <a:buSzPct val="70000"/>
            </a:pPr>
            <a:endParaRPr lang="en-IN" sz="900" i="1" dirty="0">
              <a:solidFill>
                <a:schemeClr val="bg1"/>
              </a:solidFill>
              <a:effectLst/>
              <a:latin typeface="EYInterstate Light"/>
              <a:ea typeface="Calibri" panose="020F0502020204030204" pitchFamily="34" charset="0"/>
              <a:cs typeface="Times New Roman"/>
            </a:endParaRPr>
          </a:p>
          <a:p>
            <a:pPr marR="0" lvl="0" indent="0" fontAlgn="auto">
              <a:lnSpc>
                <a:spcPct val="95000"/>
              </a:lnSpc>
              <a:spcBef>
                <a:spcPts val="400"/>
              </a:spcBef>
              <a:spcAft>
                <a:spcPts val="600"/>
              </a:spcAft>
              <a:buClr>
                <a:schemeClr val="accent2"/>
              </a:buClr>
              <a:buSzPct val="70000"/>
              <a:buFontTx/>
              <a:buNone/>
              <a:tabLst/>
              <a:defRPr/>
            </a:pPr>
            <a:r>
              <a:rPr lang="en-US" sz="1050" dirty="0">
                <a:solidFill>
                  <a:schemeClr val="bg1"/>
                </a:solidFill>
                <a:latin typeface="EYInterstate Light"/>
                <a:cs typeface="Times New Roman"/>
              </a:rPr>
              <a:t>The Life 500 Proactive Customer Service offering increases personalized proactive customer service for life insurance and annuities clients. </a:t>
            </a:r>
          </a:p>
          <a:p>
            <a:pPr marL="171450" marR="0" lvl="0" indent="-171450" fontAlgn="auto">
              <a:lnSpc>
                <a:spcPct val="95000"/>
              </a:lnSpc>
              <a:spcBef>
                <a:spcPts val="400"/>
              </a:spcBef>
              <a:spcAft>
                <a:spcPts val="600"/>
              </a:spcAft>
              <a:buClr>
                <a:srgbClr val="FFE600"/>
              </a:buClr>
              <a:buSzPct val="110000"/>
              <a:buFont typeface="EYInterstate Light" panose="02000506000000020004" pitchFamily="2" charset="0"/>
              <a:buChar char="•"/>
              <a:tabLst/>
              <a:defRPr/>
            </a:pPr>
            <a:r>
              <a:rPr lang="en-US" sz="1050" dirty="0">
                <a:solidFill>
                  <a:schemeClr val="bg1"/>
                </a:solidFill>
                <a:latin typeface="EYInterstate Light"/>
                <a:cs typeface="Times New Roman"/>
              </a:rPr>
              <a:t>Adaptive offering makes recommendations across different channels </a:t>
            </a:r>
          </a:p>
          <a:p>
            <a:pPr marL="171450" marR="0" lvl="0" indent="-171450" fontAlgn="auto">
              <a:lnSpc>
                <a:spcPct val="95000"/>
              </a:lnSpc>
              <a:spcBef>
                <a:spcPts val="400"/>
              </a:spcBef>
              <a:spcAft>
                <a:spcPts val="600"/>
              </a:spcAft>
              <a:buClr>
                <a:srgbClr val="FFE600"/>
              </a:buClr>
              <a:buSzPct val="110000"/>
              <a:buFont typeface="EYInterstate Light" panose="02000506000000020004" pitchFamily="2" charset="0"/>
              <a:buChar char="•"/>
              <a:tabLst/>
              <a:defRPr/>
            </a:pPr>
            <a:r>
              <a:rPr lang="en-US" sz="1050" dirty="0">
                <a:solidFill>
                  <a:schemeClr val="bg1"/>
                </a:solidFill>
                <a:latin typeface="EYInterstate Light"/>
                <a:cs typeface="Times New Roman"/>
              </a:rPr>
              <a:t>More meaningful continuous customer engagement and improved customer experience</a:t>
            </a:r>
          </a:p>
          <a:p>
            <a:pPr marL="171450" marR="0" lvl="0" indent="-171450" fontAlgn="auto">
              <a:lnSpc>
                <a:spcPct val="95000"/>
              </a:lnSpc>
              <a:spcBef>
                <a:spcPts val="400"/>
              </a:spcBef>
              <a:spcAft>
                <a:spcPts val="600"/>
              </a:spcAft>
              <a:buClr>
                <a:srgbClr val="FFE600"/>
              </a:buClr>
              <a:buSzPct val="110000"/>
              <a:buFont typeface="EYInterstate Light" panose="02000506000000020004" pitchFamily="2" charset="0"/>
              <a:buChar char="•"/>
              <a:tabLst/>
              <a:defRPr/>
            </a:pPr>
            <a:r>
              <a:rPr lang="en-US" sz="1050" dirty="0">
                <a:solidFill>
                  <a:schemeClr val="bg1"/>
                </a:solidFill>
                <a:latin typeface="EYInterstate Light"/>
                <a:cs typeface="Times New Roman"/>
              </a:rPr>
              <a:t>Decisioning strategies and propositions for Next Best Action (NBA)</a:t>
            </a:r>
          </a:p>
          <a:p>
            <a:pPr marL="171450" marR="0" lvl="0" indent="-171450" fontAlgn="auto">
              <a:lnSpc>
                <a:spcPct val="95000"/>
              </a:lnSpc>
              <a:spcBef>
                <a:spcPts val="400"/>
              </a:spcBef>
              <a:spcAft>
                <a:spcPts val="600"/>
              </a:spcAft>
              <a:buClr>
                <a:srgbClr val="FFE600"/>
              </a:buClr>
              <a:buSzPct val="110000"/>
              <a:buFont typeface="EYInterstate Light" panose="02000506000000020004" pitchFamily="2" charset="0"/>
              <a:buChar char="•"/>
              <a:tabLst/>
              <a:defRPr/>
            </a:pPr>
            <a:r>
              <a:rPr lang="en-US" sz="1050" dirty="0">
                <a:solidFill>
                  <a:schemeClr val="bg1"/>
                </a:solidFill>
                <a:latin typeface="EYInterstate Light"/>
                <a:cs typeface="Times New Roman"/>
              </a:rPr>
              <a:t>Seamless omnichannel customer (agent experience (AX) and customer experience (CX)) care journey </a:t>
            </a:r>
          </a:p>
          <a:p>
            <a:pPr marL="171450" marR="0" lvl="0" indent="-171450" fontAlgn="auto">
              <a:lnSpc>
                <a:spcPct val="95000"/>
              </a:lnSpc>
              <a:spcBef>
                <a:spcPts val="400"/>
              </a:spcBef>
              <a:spcAft>
                <a:spcPts val="600"/>
              </a:spcAft>
              <a:buClr>
                <a:srgbClr val="FFE600"/>
              </a:buClr>
              <a:buSzPct val="110000"/>
              <a:buFont typeface="EYInterstate Light" panose="02000506000000020004" pitchFamily="2" charset="0"/>
              <a:buChar char="•"/>
              <a:tabLst/>
              <a:defRPr/>
            </a:pPr>
            <a:r>
              <a:rPr lang="en-US" sz="1050" dirty="0">
                <a:solidFill>
                  <a:schemeClr val="bg1"/>
                </a:solidFill>
                <a:latin typeface="EYInterstate Light"/>
                <a:cs typeface="Times New Roman"/>
              </a:rPr>
              <a:t>More proactive customer care through publicly available data</a:t>
            </a:r>
          </a:p>
        </p:txBody>
      </p:sp>
      <p:cxnSp>
        <p:nvCxnSpPr>
          <p:cNvPr id="42" name="Straight Connector 41">
            <a:extLst>
              <a:ext uri="{FF2B5EF4-FFF2-40B4-BE49-F238E27FC236}">
                <a16:creationId xmlns:a16="http://schemas.microsoft.com/office/drawing/2014/main" id="{739BDC76-F724-4F56-8590-B493F830AFA2}"/>
              </a:ext>
            </a:extLst>
          </p:cNvPr>
          <p:cNvCxnSpPr>
            <a:cxnSpLocks/>
          </p:cNvCxnSpPr>
          <p:nvPr/>
        </p:nvCxnSpPr>
        <p:spPr>
          <a:xfrm>
            <a:off x="3736975" y="1659883"/>
            <a:ext cx="8077200" cy="0"/>
          </a:xfrm>
          <a:prstGeom prst="line">
            <a:avLst/>
          </a:prstGeom>
          <a:ln w="25400">
            <a:solidFill>
              <a:srgbClr val="747480"/>
            </a:solidFill>
            <a:tailEnd type="none"/>
          </a:ln>
        </p:spPr>
        <p:style>
          <a:lnRef idx="1">
            <a:schemeClr val="accent1"/>
          </a:lnRef>
          <a:fillRef idx="0">
            <a:schemeClr val="accent1"/>
          </a:fillRef>
          <a:effectRef idx="0">
            <a:schemeClr val="accent1"/>
          </a:effectRef>
          <a:fontRef idx="minor">
            <a:schemeClr val="tx1"/>
          </a:fontRef>
        </p:style>
      </p:cxnSp>
      <p:sp>
        <p:nvSpPr>
          <p:cNvPr id="22" name="Text Box 8">
            <a:extLst>
              <a:ext uri="{FF2B5EF4-FFF2-40B4-BE49-F238E27FC236}">
                <a16:creationId xmlns:a16="http://schemas.microsoft.com/office/drawing/2014/main" id="{9539A8DC-6217-4B3C-9CE1-B6EFC424C16A}"/>
              </a:ext>
            </a:extLst>
          </p:cNvPr>
          <p:cNvSpPr txBox="1">
            <a:spLocks/>
          </p:cNvSpPr>
          <p:nvPr/>
        </p:nvSpPr>
        <p:spPr>
          <a:xfrm>
            <a:off x="7968932" y="2000532"/>
            <a:ext cx="3840480" cy="313393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182880" rtlCol="0" fromWordArt="0" anchor="t" anchorCtr="0" forceAA="0" compatLnSpc="1">
            <a:prstTxWarp prst="textNoShape">
              <a:avLst/>
            </a:prstTxWarp>
            <a:spAutoFit/>
          </a:bodyPr>
          <a:lstStyle/>
          <a:p>
            <a:pPr>
              <a:spcAft>
                <a:spcPts val="600"/>
              </a:spcAft>
              <a:buClr>
                <a:schemeClr val="accent2"/>
              </a:buClr>
              <a:buSzPct val="70000"/>
            </a:pPr>
            <a:r>
              <a:rPr lang="en-US" sz="1400" dirty="0">
                <a:solidFill>
                  <a:srgbClr val="FFE600"/>
                </a:solidFill>
                <a:effectLst/>
                <a:latin typeface="EYInterstate" panose="02000503020000020004" pitchFamily="2" charset="0"/>
                <a:ea typeface="Calibri" panose="020F0502020204030204" pitchFamily="34" charset="0"/>
                <a:cs typeface="Times New Roman" panose="02020603050405020304" pitchFamily="18" charset="0"/>
              </a:rPr>
              <a:t>Offering</a:t>
            </a:r>
            <a:r>
              <a:rPr lang="en-US" sz="1400" spc="-30" dirty="0">
                <a:solidFill>
                  <a:srgbClr val="FFE600"/>
                </a:solidFill>
                <a:latin typeface="EYInterstate" panose="02000503020000020004" pitchFamily="2" charset="0"/>
              </a:rPr>
              <a:t> benefits</a:t>
            </a:r>
          </a:p>
          <a:p>
            <a:pPr>
              <a:lnSpc>
                <a:spcPct val="95000"/>
              </a:lnSpc>
              <a:spcBef>
                <a:spcPts val="400"/>
              </a:spcBef>
              <a:spcAft>
                <a:spcPts val="600"/>
              </a:spcAft>
              <a:buClr>
                <a:schemeClr val="accent2"/>
              </a:buClr>
              <a:buSzPct val="70000"/>
              <a:defRPr/>
            </a:pPr>
            <a:r>
              <a:rPr lang="en-US" sz="1050" dirty="0">
                <a:solidFill>
                  <a:schemeClr val="bg1"/>
                </a:solidFill>
                <a:latin typeface="EYInterstate Light"/>
                <a:cs typeface="Times New Roman"/>
              </a:rPr>
              <a:t>Carriers do not leverage beneficiary changes as a moment to proactively service a client’s account or their holdings and miss an opportunity for relationship-building with the client and beneficiary. Utilizing the Life 500 Proactive Customer Service offering leads to:</a:t>
            </a:r>
          </a:p>
          <a:p>
            <a:pPr marL="171450" indent="-171450">
              <a:lnSpc>
                <a:spcPct val="95000"/>
              </a:lnSpc>
              <a:spcBef>
                <a:spcPts val="400"/>
              </a:spcBef>
              <a:spcAft>
                <a:spcPts val="600"/>
              </a:spcAft>
              <a:buClr>
                <a:srgbClr val="FFE600"/>
              </a:buClr>
              <a:buSzPct val="110000"/>
              <a:buFont typeface="EYInterstate Light" panose="02000506000000020004" pitchFamily="2" charset="0"/>
              <a:buChar char="•"/>
              <a:defRPr/>
            </a:pPr>
            <a:r>
              <a:rPr lang="en-US" sz="1050" dirty="0">
                <a:solidFill>
                  <a:schemeClr val="bg1"/>
                </a:solidFill>
                <a:latin typeface="EYInterstate Light"/>
                <a:cs typeface="Times New Roman"/>
              </a:rPr>
              <a:t>Proactive service strategy</a:t>
            </a:r>
          </a:p>
          <a:p>
            <a:pPr marL="171450" indent="-171450">
              <a:lnSpc>
                <a:spcPct val="95000"/>
              </a:lnSpc>
              <a:spcBef>
                <a:spcPts val="400"/>
              </a:spcBef>
              <a:spcAft>
                <a:spcPts val="600"/>
              </a:spcAft>
              <a:buClr>
                <a:srgbClr val="FFE600"/>
              </a:buClr>
              <a:buSzPct val="110000"/>
              <a:buFont typeface="EYInterstate Light" panose="02000506000000020004" pitchFamily="2" charset="0"/>
              <a:buChar char="•"/>
              <a:defRPr/>
            </a:pPr>
            <a:r>
              <a:rPr lang="en-US" sz="1050" dirty="0">
                <a:solidFill>
                  <a:schemeClr val="bg1"/>
                </a:solidFill>
                <a:latin typeface="EYInterstate Light"/>
                <a:cs typeface="Times New Roman"/>
              </a:rPr>
              <a:t>Proactive, personalized care for addressing customer needs for asset protection and growth</a:t>
            </a:r>
          </a:p>
          <a:p>
            <a:pPr marL="171450" indent="-171450">
              <a:lnSpc>
                <a:spcPct val="95000"/>
              </a:lnSpc>
              <a:spcBef>
                <a:spcPts val="400"/>
              </a:spcBef>
              <a:spcAft>
                <a:spcPts val="600"/>
              </a:spcAft>
              <a:buClr>
                <a:srgbClr val="FFE600"/>
              </a:buClr>
              <a:buSzPct val="110000"/>
              <a:buFont typeface="EYInterstate Light" panose="02000506000000020004" pitchFamily="2" charset="0"/>
              <a:buChar char="•"/>
              <a:defRPr/>
            </a:pPr>
            <a:r>
              <a:rPr lang="en-US" sz="1050" dirty="0">
                <a:solidFill>
                  <a:schemeClr val="bg1"/>
                </a:solidFill>
                <a:latin typeface="EYInterstate Light"/>
                <a:cs typeface="Times New Roman"/>
              </a:rPr>
              <a:t>Contacting beneficiaries periodically, and not only at the time of a claim </a:t>
            </a:r>
          </a:p>
          <a:p>
            <a:pPr marL="171450" indent="-171450">
              <a:lnSpc>
                <a:spcPct val="95000"/>
              </a:lnSpc>
              <a:spcBef>
                <a:spcPts val="400"/>
              </a:spcBef>
              <a:spcAft>
                <a:spcPts val="600"/>
              </a:spcAft>
              <a:buClr>
                <a:srgbClr val="FFE600"/>
              </a:buClr>
              <a:buSzPct val="110000"/>
              <a:buFont typeface="EYInterstate Light" panose="02000506000000020004" pitchFamily="2" charset="0"/>
              <a:buChar char="•"/>
              <a:defRPr/>
            </a:pPr>
            <a:r>
              <a:rPr lang="en-US" sz="1050" dirty="0">
                <a:solidFill>
                  <a:schemeClr val="bg1"/>
                </a:solidFill>
                <a:latin typeface="EYInterstate Light"/>
                <a:cs typeface="Times New Roman"/>
              </a:rPr>
              <a:t>Updating current contact info to deepen generational relationships</a:t>
            </a:r>
          </a:p>
          <a:p>
            <a:pPr marL="171450" indent="-171450">
              <a:lnSpc>
                <a:spcPct val="95000"/>
              </a:lnSpc>
              <a:spcBef>
                <a:spcPts val="400"/>
              </a:spcBef>
              <a:spcAft>
                <a:spcPts val="600"/>
              </a:spcAft>
              <a:buClr>
                <a:srgbClr val="FFE600"/>
              </a:buClr>
              <a:buSzPct val="110000"/>
              <a:buFont typeface="EYInterstate Light" panose="02000506000000020004" pitchFamily="2" charset="0"/>
              <a:buChar char="•"/>
              <a:defRPr/>
            </a:pPr>
            <a:r>
              <a:rPr lang="en-US" sz="1050" dirty="0">
                <a:solidFill>
                  <a:schemeClr val="bg1"/>
                </a:solidFill>
                <a:latin typeface="EYInterstate Light"/>
                <a:cs typeface="Times New Roman"/>
              </a:rPr>
              <a:t>Keeps the customer relationship transactional, increasing lifetime value and product spread</a:t>
            </a:r>
          </a:p>
        </p:txBody>
      </p:sp>
      <p:cxnSp>
        <p:nvCxnSpPr>
          <p:cNvPr id="24" name="Straight Connector 23">
            <a:extLst>
              <a:ext uri="{FF2B5EF4-FFF2-40B4-BE49-F238E27FC236}">
                <a16:creationId xmlns:a16="http://schemas.microsoft.com/office/drawing/2014/main" id="{BE07E435-A491-41F4-AF52-D6FCDB190D36}"/>
              </a:ext>
            </a:extLst>
          </p:cNvPr>
          <p:cNvCxnSpPr>
            <a:cxnSpLocks/>
          </p:cNvCxnSpPr>
          <p:nvPr/>
        </p:nvCxnSpPr>
        <p:spPr>
          <a:xfrm>
            <a:off x="3736975" y="384149"/>
            <a:ext cx="8077200" cy="0"/>
          </a:xfrm>
          <a:prstGeom prst="line">
            <a:avLst/>
          </a:prstGeom>
          <a:ln w="25400">
            <a:solidFill>
              <a:srgbClr val="747480"/>
            </a:solidFill>
            <a:tailEnd type="none"/>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C70843B4-E90D-4573-A06C-E845B5B96A08}"/>
              </a:ext>
            </a:extLst>
          </p:cNvPr>
          <p:cNvSpPr>
            <a:spLocks noGrp="1"/>
          </p:cNvSpPr>
          <p:nvPr>
            <p:ph type="title"/>
          </p:nvPr>
        </p:nvSpPr>
        <p:spPr/>
        <p:txBody>
          <a:bodyPr/>
          <a:lstStyle/>
          <a:p>
            <a:r>
              <a:rPr kumimoji="0" lang="en-US" sz="2400" b="0" i="0" u="none" strike="noStrike" kern="1200" cap="none" spc="0" normalizeH="0" baseline="0" noProof="0" dirty="0">
                <a:ln>
                  <a:noFill/>
                </a:ln>
                <a:solidFill>
                  <a:schemeClr val="bg2"/>
                </a:solidFill>
                <a:effectLst/>
                <a:uLnTx/>
                <a:uFillTx/>
                <a:latin typeface="+mn-lt"/>
                <a:ea typeface="Calibri" panose="020F0502020204030204" pitchFamily="34" charset="0"/>
                <a:cs typeface="Times New Roman"/>
              </a:rPr>
              <a:t>Life 500 Proactive Customer Service </a:t>
            </a:r>
            <a:endParaRPr lang="en-US" dirty="0">
              <a:solidFill>
                <a:schemeClr val="bg2"/>
              </a:solidFill>
            </a:endParaRPr>
          </a:p>
        </p:txBody>
      </p:sp>
      <p:sp>
        <p:nvSpPr>
          <p:cNvPr id="7" name="Text Placeholder 6">
            <a:extLst>
              <a:ext uri="{FF2B5EF4-FFF2-40B4-BE49-F238E27FC236}">
                <a16:creationId xmlns:a16="http://schemas.microsoft.com/office/drawing/2014/main" id="{929FCC5E-B0AC-4269-A57F-BF1091C846F7}"/>
              </a:ext>
            </a:extLst>
          </p:cNvPr>
          <p:cNvSpPr>
            <a:spLocks noGrp="1"/>
          </p:cNvSpPr>
          <p:nvPr>
            <p:ph type="body" sz="quarter" idx="10"/>
          </p:nvPr>
        </p:nvSpPr>
        <p:spPr/>
        <p:txBody>
          <a:bodyPr/>
          <a:lstStyle/>
          <a:p>
            <a:r>
              <a:rPr lang="en-US" dirty="0"/>
              <a:t>AI-powered personalization to drive your loyalty program </a:t>
            </a:r>
          </a:p>
        </p:txBody>
      </p:sp>
    </p:spTree>
    <p:extLst>
      <p:ext uri="{BB962C8B-B14F-4D97-AF65-F5344CB8AC3E}">
        <p14:creationId xmlns:p14="http://schemas.microsoft.com/office/powerpoint/2010/main" val="2528681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8">
            <a:extLst>
              <a:ext uri="{FF2B5EF4-FFF2-40B4-BE49-F238E27FC236}">
                <a16:creationId xmlns:a16="http://schemas.microsoft.com/office/drawing/2014/main" id="{5FE9A79D-4FFF-4D55-BA77-0218A8ADBE2D}"/>
              </a:ext>
            </a:extLst>
          </p:cNvPr>
          <p:cNvSpPr txBox="1">
            <a:spLocks/>
          </p:cNvSpPr>
          <p:nvPr/>
        </p:nvSpPr>
        <p:spPr>
          <a:xfrm>
            <a:off x="359098" y="4222860"/>
            <a:ext cx="5740077" cy="1298100"/>
          </a:xfrm>
          <a:prstGeom prst="rect">
            <a:avLst/>
          </a:prstGeom>
          <a:noFill/>
          <a:ln w="25400" cap="flat" cmpd="sng" algn="ctr">
            <a:solidFill>
              <a:srgbClr val="FFE600"/>
            </a:solidFill>
            <a:prstDash val="solid"/>
            <a:miter lim="800000"/>
            <a:headEnd type="none" w="med" len="med"/>
            <a:tailEnd type="none" w="med" len="me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82880" tIns="91440" rIns="182880" bIns="91440" numCol="1" spcCol="182880" rtlCol="0" fromWordArt="0" anchor="t" anchorCtr="0" forceAA="0" compatLnSpc="1">
            <a:prstTxWarp prst="textNoShape">
              <a:avLst/>
            </a:prstTxWarp>
            <a:noAutofit/>
          </a:bodyPr>
          <a:lstStyle/>
          <a:p>
            <a:pPr>
              <a:buClr>
                <a:schemeClr val="accent2"/>
              </a:buClr>
              <a:buSzPct val="70000"/>
            </a:pPr>
            <a:r>
              <a:rPr lang="en-US" sz="1400" spc="-30">
                <a:solidFill>
                  <a:srgbClr val="FFE600"/>
                </a:solidFill>
                <a:latin typeface="EYInterstate" panose="02000503020000020004" pitchFamily="2" charset="0"/>
              </a:rPr>
              <a:t>  EY</a:t>
            </a:r>
            <a:endParaRPr lang="en-US" sz="1400" spc="-30" dirty="0">
              <a:solidFill>
                <a:srgbClr val="FFE600"/>
              </a:solidFill>
              <a:latin typeface="EYInterstate" panose="02000503020000020004" pitchFamily="2" charset="0"/>
            </a:endParaRPr>
          </a:p>
        </p:txBody>
      </p:sp>
      <p:graphicFrame>
        <p:nvGraphicFramePr>
          <p:cNvPr id="7" name="Object 6" hidden="1">
            <a:extLst>
              <a:ext uri="{FF2B5EF4-FFF2-40B4-BE49-F238E27FC236}">
                <a16:creationId xmlns:a16="http://schemas.microsoft.com/office/drawing/2014/main" id="{34ADBD4C-7EF2-4A09-BA1B-5157D745E94E}"/>
              </a:ext>
            </a:extLst>
          </p:cNvPr>
          <p:cNvGraphicFramePr>
            <a:graphicFrameLocks noChangeAspect="1"/>
          </p:cNvGraphicFramePr>
          <p:nvPr>
            <p:custDataLst>
              <p:tags r:id="rId1"/>
            </p:custDataLst>
            <p:extLst>
              <p:ext uri="{D42A27DB-BD31-4B8C-83A1-F6EECF244321}">
                <p14:modId xmlns:p14="http://schemas.microsoft.com/office/powerpoint/2010/main" val="40886015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34ADBD4C-7EF2-4A09-BA1B-5157D745E94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cxnSp>
        <p:nvCxnSpPr>
          <p:cNvPr id="95" name="Straight Connector 94">
            <a:extLst>
              <a:ext uri="{FF2B5EF4-FFF2-40B4-BE49-F238E27FC236}">
                <a16:creationId xmlns:a16="http://schemas.microsoft.com/office/drawing/2014/main" id="{A8C9C85F-F40B-4A94-9A47-B8FD2653DEBA}"/>
              </a:ext>
            </a:extLst>
          </p:cNvPr>
          <p:cNvCxnSpPr>
            <a:cxnSpLocks/>
          </p:cNvCxnSpPr>
          <p:nvPr/>
        </p:nvCxnSpPr>
        <p:spPr>
          <a:xfrm>
            <a:off x="384173" y="384149"/>
            <a:ext cx="8153402" cy="0"/>
          </a:xfrm>
          <a:prstGeom prst="line">
            <a:avLst/>
          </a:prstGeom>
          <a:ln w="25400" cap="flat" cmpd="sng" algn="ctr">
            <a:solidFill>
              <a:srgbClr val="74748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F9767B6-5E69-4EBF-B2F3-D06B900ECFDC}"/>
              </a:ext>
            </a:extLst>
          </p:cNvPr>
          <p:cNvSpPr txBox="1"/>
          <p:nvPr/>
        </p:nvSpPr>
        <p:spPr>
          <a:xfrm>
            <a:off x="384174" y="652141"/>
            <a:ext cx="3977640" cy="215444"/>
          </a:xfrm>
          <a:prstGeom prst="rect">
            <a:avLst/>
          </a:prstGeom>
          <a:noFill/>
        </p:spPr>
        <p:txBody>
          <a:bodyPr wrap="square" lIns="0" tIns="0" rIns="0" bIns="0">
            <a:spAutoFit/>
          </a:bodyPr>
          <a:lstStyle/>
          <a:p>
            <a:pPr>
              <a:spcAft>
                <a:spcPts val="600"/>
              </a:spcAft>
              <a:buClr>
                <a:schemeClr val="accent2"/>
              </a:buClr>
              <a:buSzPct val="70000"/>
            </a:pPr>
            <a:r>
              <a:rPr lang="en-US" sz="1400" spc="-30" dirty="0">
                <a:solidFill>
                  <a:srgbClr val="FFE600"/>
                </a:solidFill>
                <a:latin typeface="EYInterstate" panose="02000503020000020004" pitchFamily="2" charset="0"/>
              </a:rPr>
              <a:t>Joint value proposition </a:t>
            </a:r>
          </a:p>
        </p:txBody>
      </p:sp>
      <p:sp>
        <p:nvSpPr>
          <p:cNvPr id="27" name="TextBox 26">
            <a:extLst>
              <a:ext uri="{FF2B5EF4-FFF2-40B4-BE49-F238E27FC236}">
                <a16:creationId xmlns:a16="http://schemas.microsoft.com/office/drawing/2014/main" id="{3219313E-C218-4B8D-8DF6-E5066292771C}"/>
              </a:ext>
            </a:extLst>
          </p:cNvPr>
          <p:cNvSpPr txBox="1"/>
          <p:nvPr/>
        </p:nvSpPr>
        <p:spPr>
          <a:xfrm>
            <a:off x="4560316" y="652141"/>
            <a:ext cx="3977259" cy="1579663"/>
          </a:xfrm>
          <a:prstGeom prst="rect">
            <a:avLst/>
          </a:prstGeom>
          <a:noFill/>
        </p:spPr>
        <p:txBody>
          <a:bodyPr wrap="square" lIns="0" tIns="0" rIns="0" bIns="0">
            <a:spAutoFit/>
          </a:bodyPr>
          <a:lstStyle/>
          <a:p>
            <a:pPr>
              <a:spcAft>
                <a:spcPts val="600"/>
              </a:spcAft>
              <a:buClr>
                <a:schemeClr val="accent2"/>
              </a:buClr>
              <a:buSzPct val="70000"/>
            </a:pPr>
            <a:r>
              <a:rPr lang="en-US" sz="1400" spc="-30" dirty="0">
                <a:solidFill>
                  <a:srgbClr val="FFE600"/>
                </a:solidFill>
                <a:latin typeface="EYInterstate" panose="02000503020000020004" pitchFamily="2" charset="0"/>
              </a:rPr>
              <a:t>Offering differentiators</a:t>
            </a:r>
          </a:p>
          <a:p>
            <a:pPr marL="182880" marR="0" lvl="0" indent="-182880" fontAlgn="auto">
              <a:lnSpc>
                <a:spcPct val="90000"/>
              </a:lnSpc>
              <a:spcBef>
                <a:spcPts val="300"/>
              </a:spcBef>
              <a:spcAft>
                <a:spcPts val="600"/>
              </a:spcAft>
              <a:buClr>
                <a:srgbClr val="FFE600"/>
              </a:buClr>
              <a:buSzPct val="100000"/>
              <a:buFont typeface="EYInterstate Light" panose="02000506000000020004" pitchFamily="2" charset="0"/>
              <a:buChar char="•"/>
              <a:tabLst/>
              <a:defRPr/>
            </a:pPr>
            <a:r>
              <a:rPr lang="en-US" sz="1050" spc="-30" dirty="0">
                <a:solidFill>
                  <a:schemeClr val="bg1"/>
                </a:solidFill>
              </a:rPr>
              <a:t>Life 500 Proactive Customer Service is designed to prompt service professionals and agents to take proactive service actions to remove roadblocks from converting beneficiaries into clients.</a:t>
            </a:r>
          </a:p>
          <a:p>
            <a:pPr marL="182880" marR="0" lvl="0" indent="-182880" fontAlgn="auto">
              <a:lnSpc>
                <a:spcPct val="90000"/>
              </a:lnSpc>
              <a:spcBef>
                <a:spcPts val="300"/>
              </a:spcBef>
              <a:spcAft>
                <a:spcPts val="600"/>
              </a:spcAft>
              <a:buClr>
                <a:srgbClr val="FFE600"/>
              </a:buClr>
              <a:buSzPct val="100000"/>
              <a:buFont typeface="EYInterstate Light" panose="02000506000000020004" pitchFamily="2" charset="0"/>
              <a:buChar char="•"/>
              <a:tabLst/>
              <a:defRPr/>
            </a:pPr>
            <a:r>
              <a:rPr lang="en-US" sz="1050" spc="-30" dirty="0">
                <a:solidFill>
                  <a:schemeClr val="bg1"/>
                </a:solidFill>
              </a:rPr>
              <a:t>The offering leverages carrier and third-party demographic data to generate conversion probability and product recommendations.</a:t>
            </a:r>
          </a:p>
          <a:p>
            <a:pPr marL="182880" marR="0" lvl="0" indent="-182880" fontAlgn="auto">
              <a:lnSpc>
                <a:spcPct val="90000"/>
              </a:lnSpc>
              <a:spcBef>
                <a:spcPts val="300"/>
              </a:spcBef>
              <a:spcAft>
                <a:spcPts val="600"/>
              </a:spcAft>
              <a:buClr>
                <a:srgbClr val="FFE600"/>
              </a:buClr>
              <a:buSzPct val="100000"/>
              <a:buFont typeface="EYInterstate Light" panose="02000506000000020004" pitchFamily="2" charset="0"/>
              <a:buChar char="•"/>
              <a:tabLst/>
              <a:defRPr/>
            </a:pPr>
            <a:r>
              <a:rPr lang="en-US" sz="1050" spc="-30" dirty="0">
                <a:solidFill>
                  <a:schemeClr val="bg1"/>
                </a:solidFill>
              </a:rPr>
              <a:t>The offering automatically adjusts product recommendations based on financial data gathered.</a:t>
            </a:r>
          </a:p>
        </p:txBody>
      </p:sp>
      <p:sp>
        <p:nvSpPr>
          <p:cNvPr id="37" name="Rectangle 42">
            <a:extLst>
              <a:ext uri="{FF2B5EF4-FFF2-40B4-BE49-F238E27FC236}">
                <a16:creationId xmlns:a16="http://schemas.microsoft.com/office/drawing/2014/main" id="{DB399BE4-F970-4214-AE4A-E2292B1A57B5}"/>
              </a:ext>
            </a:extLst>
          </p:cNvPr>
          <p:cNvSpPr>
            <a:spLocks noChangeArrowheads="1"/>
          </p:cNvSpPr>
          <p:nvPr/>
        </p:nvSpPr>
        <p:spPr bwMode="auto">
          <a:xfrm>
            <a:off x="3406876" y="4356856"/>
            <a:ext cx="41479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EYInterstate Light" panose="02000506000000020004" pitchFamily="2" charset="0"/>
              </a:defRPr>
            </a:lvl1pPr>
            <a:lvl2pPr marL="742950" indent="-285750">
              <a:defRPr>
                <a:solidFill>
                  <a:schemeClr val="tx1"/>
                </a:solidFill>
                <a:latin typeface="EYInterstate Light" panose="02000506000000020004" pitchFamily="2" charset="0"/>
              </a:defRPr>
            </a:lvl2pPr>
            <a:lvl3pPr marL="1143000" indent="-228600">
              <a:defRPr>
                <a:solidFill>
                  <a:schemeClr val="tx1"/>
                </a:solidFill>
                <a:latin typeface="EYInterstate Light" panose="02000506000000020004" pitchFamily="2" charset="0"/>
              </a:defRPr>
            </a:lvl3pPr>
            <a:lvl4pPr marL="1600200" indent="-228600">
              <a:defRPr>
                <a:solidFill>
                  <a:schemeClr val="tx1"/>
                </a:solidFill>
                <a:latin typeface="EYInterstate Light" panose="02000506000000020004" pitchFamily="2" charset="0"/>
              </a:defRPr>
            </a:lvl4pPr>
            <a:lvl5pPr marL="2057400" indent="-228600">
              <a:defRPr>
                <a:solidFill>
                  <a:schemeClr val="tx1"/>
                </a:solidFill>
                <a:latin typeface="EYInterstate Light" panose="02000506000000020004" pitchFamily="2" charset="0"/>
              </a:defRPr>
            </a:lvl5pPr>
            <a:lvl6pPr marL="2514600" indent="-228600" eaLnBrk="0" fontAlgn="base" hangingPunct="0">
              <a:spcBef>
                <a:spcPct val="0"/>
              </a:spcBef>
              <a:spcAft>
                <a:spcPct val="0"/>
              </a:spcAft>
              <a:defRPr>
                <a:solidFill>
                  <a:schemeClr val="tx1"/>
                </a:solidFill>
                <a:latin typeface="EYInterstate Light" panose="02000506000000020004" pitchFamily="2" charset="0"/>
              </a:defRPr>
            </a:lvl6pPr>
            <a:lvl7pPr marL="2971800" indent="-228600" eaLnBrk="0" fontAlgn="base" hangingPunct="0">
              <a:spcBef>
                <a:spcPct val="0"/>
              </a:spcBef>
              <a:spcAft>
                <a:spcPct val="0"/>
              </a:spcAft>
              <a:defRPr>
                <a:solidFill>
                  <a:schemeClr val="tx1"/>
                </a:solidFill>
                <a:latin typeface="EYInterstate Light" panose="02000506000000020004" pitchFamily="2" charset="0"/>
              </a:defRPr>
            </a:lvl7pPr>
            <a:lvl8pPr marL="3429000" indent="-228600" eaLnBrk="0" fontAlgn="base" hangingPunct="0">
              <a:spcBef>
                <a:spcPct val="0"/>
              </a:spcBef>
              <a:spcAft>
                <a:spcPct val="0"/>
              </a:spcAft>
              <a:defRPr>
                <a:solidFill>
                  <a:schemeClr val="tx1"/>
                </a:solidFill>
                <a:latin typeface="EYInterstate Light" panose="02000506000000020004" pitchFamily="2" charset="0"/>
              </a:defRPr>
            </a:lvl8pPr>
            <a:lvl9pPr marL="3886200" indent="-228600" eaLnBrk="0" fontAlgn="base" hangingPunct="0">
              <a:spcBef>
                <a:spcPct val="0"/>
              </a:spcBef>
              <a:spcAft>
                <a:spcPct val="0"/>
              </a:spcAft>
              <a:defRPr>
                <a:solidFill>
                  <a:schemeClr val="tx1"/>
                </a:solidFill>
                <a:latin typeface="EYInterstate Light" panose="02000506000000020004" pitchFamily="2" charset="0"/>
              </a:defRPr>
            </a:lvl9pPr>
          </a:lstStyle>
          <a:p>
            <a:r>
              <a:rPr lang="en-US" altLang="en-US" sz="1400" dirty="0" err="1">
                <a:solidFill>
                  <a:srgbClr val="FFE600"/>
                </a:solidFill>
                <a:latin typeface="EYInterstate" panose="02000503020000020004" pitchFamily="2" charset="0"/>
              </a:rPr>
              <a:t>Pega</a:t>
            </a:r>
            <a:endParaRPr lang="en-IN" sz="1100" dirty="0">
              <a:solidFill>
                <a:srgbClr val="FFE600"/>
              </a:solidFill>
              <a:latin typeface="EYInterstate" panose="02000503020000020004" pitchFamily="2" charset="0"/>
            </a:endParaRPr>
          </a:p>
        </p:txBody>
      </p:sp>
      <p:sp>
        <p:nvSpPr>
          <p:cNvPr id="39" name="TextBox 38">
            <a:extLst>
              <a:ext uri="{FF2B5EF4-FFF2-40B4-BE49-F238E27FC236}">
                <a16:creationId xmlns:a16="http://schemas.microsoft.com/office/drawing/2014/main" id="{D68F149A-1EB0-4A7A-8CC1-1FA6A7535552}"/>
              </a:ext>
            </a:extLst>
          </p:cNvPr>
          <p:cNvSpPr txBox="1">
            <a:spLocks/>
          </p:cNvSpPr>
          <p:nvPr/>
        </p:nvSpPr>
        <p:spPr>
          <a:xfrm>
            <a:off x="3406876" y="4726590"/>
            <a:ext cx="640080" cy="640080"/>
          </a:xfrm>
          <a:prstGeom prst="rect">
            <a:avLst/>
          </a:prstGeom>
          <a:blipFill>
            <a:blip r:embed="rId6" cstate="print">
              <a:extLst>
                <a:ext uri="{28A0092B-C50C-407E-A947-70E740481C1C}">
                  <a14:useLocalDpi xmlns:a14="http://schemas.microsoft.com/office/drawing/2010/main" val="0"/>
                </a:ext>
              </a:extLst>
            </a:blip>
            <a:stretch>
              <a:fillRect/>
            </a:stretch>
          </a:blipFill>
        </p:spPr>
        <p:txBody>
          <a:bodyPr wrap="square" lIns="0" tIns="36576" rIns="0" bIns="0" rtlCol="0">
            <a:noAutofit/>
          </a:bodyPr>
          <a:lstStyle/>
          <a:p>
            <a:pPr>
              <a:lnSpc>
                <a:spcPct val="85000"/>
              </a:lnSpc>
              <a:spcAft>
                <a:spcPts val="600"/>
              </a:spcAft>
              <a:buClr>
                <a:schemeClr val="accent2"/>
              </a:buClr>
              <a:buSzPct val="70000"/>
            </a:pPr>
            <a:endParaRPr lang="en-US" sz="1200" dirty="0">
              <a:solidFill>
                <a:srgbClr val="FFFFFF"/>
              </a:solidFill>
              <a:latin typeface="EYInterstate Light" panose="02000506000000020004" pitchFamily="2" charset="0"/>
            </a:endParaRPr>
          </a:p>
        </p:txBody>
      </p:sp>
      <p:sp>
        <p:nvSpPr>
          <p:cNvPr id="40" name="Rectangle 39">
            <a:extLst>
              <a:ext uri="{FF2B5EF4-FFF2-40B4-BE49-F238E27FC236}">
                <a16:creationId xmlns:a16="http://schemas.microsoft.com/office/drawing/2014/main" id="{6FD0127D-58D0-4EA4-96B5-54C20B5F147C}"/>
              </a:ext>
            </a:extLst>
          </p:cNvPr>
          <p:cNvSpPr>
            <a:spLocks noChangeArrowheads="1"/>
          </p:cNvSpPr>
          <p:nvPr/>
        </p:nvSpPr>
        <p:spPr bwMode="auto">
          <a:xfrm>
            <a:off x="4134948" y="4706295"/>
            <a:ext cx="1556195"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0" rIns="0" bIns="0">
            <a:spAutoFit/>
          </a:bodyPr>
          <a:lstStyle>
            <a:lvl1pPr>
              <a:defRPr>
                <a:solidFill>
                  <a:schemeClr val="tx1"/>
                </a:solidFill>
                <a:latin typeface="EYInterstate Light" panose="02000506000000020004" pitchFamily="2" charset="0"/>
              </a:defRPr>
            </a:lvl1pPr>
            <a:lvl2pPr marL="742950" indent="-285750">
              <a:defRPr>
                <a:solidFill>
                  <a:schemeClr val="tx1"/>
                </a:solidFill>
                <a:latin typeface="EYInterstate Light" panose="02000506000000020004" pitchFamily="2" charset="0"/>
              </a:defRPr>
            </a:lvl2pPr>
            <a:lvl3pPr marL="1143000" indent="-228600">
              <a:defRPr>
                <a:solidFill>
                  <a:schemeClr val="tx1"/>
                </a:solidFill>
                <a:latin typeface="EYInterstate Light" panose="02000506000000020004" pitchFamily="2" charset="0"/>
              </a:defRPr>
            </a:lvl3pPr>
            <a:lvl4pPr marL="1600200" indent="-228600">
              <a:defRPr>
                <a:solidFill>
                  <a:schemeClr val="tx1"/>
                </a:solidFill>
                <a:latin typeface="EYInterstate Light" panose="02000506000000020004" pitchFamily="2" charset="0"/>
              </a:defRPr>
            </a:lvl4pPr>
            <a:lvl5pPr marL="2057400" indent="-228600">
              <a:defRPr>
                <a:solidFill>
                  <a:schemeClr val="tx1"/>
                </a:solidFill>
                <a:latin typeface="EYInterstate Light" panose="02000506000000020004" pitchFamily="2" charset="0"/>
              </a:defRPr>
            </a:lvl5pPr>
            <a:lvl6pPr marL="2514600" indent="-228600" eaLnBrk="0" fontAlgn="base" hangingPunct="0">
              <a:spcBef>
                <a:spcPct val="0"/>
              </a:spcBef>
              <a:spcAft>
                <a:spcPct val="0"/>
              </a:spcAft>
              <a:defRPr>
                <a:solidFill>
                  <a:schemeClr val="tx1"/>
                </a:solidFill>
                <a:latin typeface="EYInterstate Light" panose="02000506000000020004" pitchFamily="2" charset="0"/>
              </a:defRPr>
            </a:lvl6pPr>
            <a:lvl7pPr marL="2971800" indent="-228600" eaLnBrk="0" fontAlgn="base" hangingPunct="0">
              <a:spcBef>
                <a:spcPct val="0"/>
              </a:spcBef>
              <a:spcAft>
                <a:spcPct val="0"/>
              </a:spcAft>
              <a:defRPr>
                <a:solidFill>
                  <a:schemeClr val="tx1"/>
                </a:solidFill>
                <a:latin typeface="EYInterstate Light" panose="02000506000000020004" pitchFamily="2" charset="0"/>
              </a:defRPr>
            </a:lvl7pPr>
            <a:lvl8pPr marL="3429000" indent="-228600" eaLnBrk="0" fontAlgn="base" hangingPunct="0">
              <a:spcBef>
                <a:spcPct val="0"/>
              </a:spcBef>
              <a:spcAft>
                <a:spcPct val="0"/>
              </a:spcAft>
              <a:defRPr>
                <a:solidFill>
                  <a:schemeClr val="tx1"/>
                </a:solidFill>
                <a:latin typeface="EYInterstate Light" panose="02000506000000020004" pitchFamily="2" charset="0"/>
              </a:defRPr>
            </a:lvl8pPr>
            <a:lvl9pPr marL="3886200" indent="-228600" eaLnBrk="0" fontAlgn="base" hangingPunct="0">
              <a:spcBef>
                <a:spcPct val="0"/>
              </a:spcBef>
              <a:spcAft>
                <a:spcPct val="0"/>
              </a:spcAft>
              <a:defRPr>
                <a:solidFill>
                  <a:schemeClr val="tx1"/>
                </a:solidFill>
                <a:latin typeface="EYInterstate Light" panose="02000506000000020004" pitchFamily="2" charset="0"/>
              </a:defRPr>
            </a:lvl9pPr>
          </a:lstStyle>
          <a:p>
            <a:pPr>
              <a:buClr>
                <a:srgbClr val="FFD200"/>
              </a:buClr>
              <a:buSzPct val="75000"/>
              <a:tabLst>
                <a:tab pos="461732" algn="l"/>
              </a:tabLst>
              <a:defRPr/>
            </a:pPr>
            <a:r>
              <a:rPr lang="en-IN" sz="1050" dirty="0">
                <a:solidFill>
                  <a:srgbClr val="FFE600"/>
                </a:solidFill>
                <a:latin typeface="EYInterstate" panose="02000503020000020004" pitchFamily="2" charset="0"/>
              </a:rPr>
              <a:t>Suzanne Clayton</a:t>
            </a:r>
          </a:p>
          <a:p>
            <a:pPr defTabSz="1626352"/>
            <a:r>
              <a:rPr lang="en-IN" sz="900" dirty="0">
                <a:solidFill>
                  <a:prstClr val="white"/>
                </a:solidFill>
              </a:rPr>
              <a:t>Global Partner Director</a:t>
            </a:r>
          </a:p>
          <a:p>
            <a:pPr defTabSz="1626352"/>
            <a:r>
              <a:rPr lang="en-IN" sz="900" dirty="0" err="1">
                <a:solidFill>
                  <a:prstClr val="white"/>
                </a:solidFill>
              </a:rPr>
              <a:t>Pega</a:t>
            </a:r>
            <a:r>
              <a:rPr lang="en-IN" sz="900" dirty="0">
                <a:solidFill>
                  <a:prstClr val="white"/>
                </a:solidFill>
              </a:rPr>
              <a:t> Corporation</a:t>
            </a:r>
          </a:p>
          <a:p>
            <a:pPr marR="5080">
              <a:defRPr/>
            </a:pPr>
            <a:r>
              <a:rPr lang="en-US" sz="900" kern="0" dirty="0">
                <a:solidFill>
                  <a:srgbClr val="FFE600"/>
                </a:solidFill>
                <a:hlinkClick r:id="rId7">
                  <a:extLst>
                    <a:ext uri="{A12FA001-AC4F-418D-AE19-62706E023703}">
                      <ahyp:hlinkClr xmlns:ahyp="http://schemas.microsoft.com/office/drawing/2018/hyperlinkcolor" val="tx"/>
                    </a:ext>
                  </a:extLst>
                </a:hlinkClick>
              </a:rPr>
              <a:t>suzanne.clayton@pega.com</a:t>
            </a:r>
            <a:endParaRPr lang="en-IN" sz="1000" kern="0" dirty="0">
              <a:solidFill>
                <a:srgbClr val="FFE600"/>
              </a:solidFill>
            </a:endParaRPr>
          </a:p>
        </p:txBody>
      </p:sp>
      <p:sp>
        <p:nvSpPr>
          <p:cNvPr id="19" name="Rectangle 18">
            <a:extLst>
              <a:ext uri="{FF2B5EF4-FFF2-40B4-BE49-F238E27FC236}">
                <a16:creationId xmlns:a16="http://schemas.microsoft.com/office/drawing/2014/main" id="{7B621F1B-BBD8-4C73-8315-15C903E3086D}"/>
              </a:ext>
            </a:extLst>
          </p:cNvPr>
          <p:cNvSpPr/>
          <p:nvPr/>
        </p:nvSpPr>
        <p:spPr>
          <a:xfrm>
            <a:off x="8766175" y="384150"/>
            <a:ext cx="3048001" cy="6092850"/>
          </a:xfrm>
          <a:prstGeom prst="rect">
            <a:avLst/>
          </a:prstGeom>
          <a:noFill/>
          <a:ln w="25400" cap="flat" cmpd="sng" algn="ctr">
            <a:no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137160" tIns="0" rIns="137160" bIns="0" rtlCol="0" anchor="ctr" anchorCtr="0"/>
          <a:lstStyle/>
          <a:p>
            <a:pPr>
              <a:spcAft>
                <a:spcPts val="900"/>
              </a:spcAft>
              <a:buClr>
                <a:schemeClr val="accent2"/>
              </a:buClr>
              <a:buSzPct val="70000"/>
            </a:pPr>
            <a:r>
              <a:rPr lang="en-US" sz="1100" b="1" dirty="0">
                <a:solidFill>
                  <a:srgbClr val="FFE600"/>
                </a:solidFill>
                <a:latin typeface="EYInterstate Light" panose="02000506000000020004" pitchFamily="2" charset="0"/>
              </a:rPr>
              <a:t>EY and </a:t>
            </a:r>
            <a:r>
              <a:rPr lang="en-US" sz="1100" b="1" dirty="0" err="1">
                <a:solidFill>
                  <a:srgbClr val="FFE600"/>
                </a:solidFill>
                <a:latin typeface="EYInterstate Light" panose="02000506000000020004" pitchFamily="2" charset="0"/>
              </a:rPr>
              <a:t>Pega</a:t>
            </a:r>
            <a:r>
              <a:rPr lang="en-US" sz="1100" b="1" dirty="0">
                <a:solidFill>
                  <a:srgbClr val="FFE600"/>
                </a:solidFill>
                <a:latin typeface="EYInterstate Light" panose="02000506000000020004" pitchFamily="2" charset="0"/>
              </a:rPr>
              <a:t>: accelerate transformation with confidence</a:t>
            </a:r>
            <a:endParaRPr lang="en-US" sz="1100" b="1" dirty="0">
              <a:solidFill>
                <a:schemeClr val="bg1"/>
              </a:solidFill>
              <a:latin typeface="EYInterstate Light" panose="02000506000000020004" pitchFamily="2" charset="0"/>
            </a:endParaRPr>
          </a:p>
          <a:p>
            <a:pPr lvl="0">
              <a:lnSpc>
                <a:spcPct val="90000"/>
              </a:lnSpc>
              <a:spcBef>
                <a:spcPts val="350"/>
              </a:spcBef>
              <a:spcAft>
                <a:spcPts val="350"/>
              </a:spcAft>
            </a:pPr>
            <a:r>
              <a:rPr lang="en-US" sz="1050" spc="-20" baseline="0" dirty="0">
                <a:solidFill>
                  <a:schemeClr val="bg1"/>
                </a:solidFill>
                <a:latin typeface="EYInterstate Light" panose="02000506000000020004" pitchFamily="2" charset="0"/>
              </a:rPr>
              <a:t>Significant challenges. Big ambitions. There’s a lot on the line for business in a world that’s ever-changing. It takes both powerful technology and sophisticated business insights to realize success, shape legacies and innovate for the future. </a:t>
            </a:r>
          </a:p>
          <a:p>
            <a:pPr lvl="0">
              <a:lnSpc>
                <a:spcPct val="90000"/>
              </a:lnSpc>
              <a:spcBef>
                <a:spcPts val="350"/>
              </a:spcBef>
              <a:spcAft>
                <a:spcPts val="350"/>
              </a:spcAft>
            </a:pPr>
            <a:r>
              <a:rPr lang="en-US" sz="1050" spc="-20" baseline="0" dirty="0">
                <a:solidFill>
                  <a:schemeClr val="bg1"/>
                </a:solidFill>
                <a:latin typeface="EYInterstate Light" panose="02000506000000020004" pitchFamily="2" charset="0"/>
              </a:rPr>
              <a:t>The EY organization and </a:t>
            </a:r>
            <a:r>
              <a:rPr lang="en-US" sz="1050" spc="-20" baseline="0" dirty="0" err="1">
                <a:solidFill>
                  <a:schemeClr val="bg1"/>
                </a:solidFill>
                <a:latin typeface="EYInterstate Light" panose="02000506000000020004" pitchFamily="2" charset="0"/>
              </a:rPr>
              <a:t>Pega</a:t>
            </a:r>
            <a:r>
              <a:rPr lang="en-US" sz="1050" spc="-20" baseline="0" dirty="0">
                <a:solidFill>
                  <a:schemeClr val="bg1"/>
                </a:solidFill>
                <a:latin typeface="EYInterstate Light" panose="02000506000000020004" pitchFamily="2" charset="0"/>
              </a:rPr>
              <a:t> lead with an outcomes-first approach to elevate their clients’ businesses to be more productive, more agile, and better prepared to thrive in the fast-paced Transformative Age. </a:t>
            </a:r>
          </a:p>
          <a:p>
            <a:pPr lvl="0">
              <a:lnSpc>
                <a:spcPct val="90000"/>
              </a:lnSpc>
              <a:spcBef>
                <a:spcPts val="350"/>
              </a:spcBef>
              <a:spcAft>
                <a:spcPts val="350"/>
              </a:spcAft>
            </a:pPr>
            <a:r>
              <a:rPr lang="en-US" sz="1050" spc="-20" baseline="0" dirty="0">
                <a:solidFill>
                  <a:schemeClr val="bg1"/>
                </a:solidFill>
                <a:latin typeface="EYInterstate Light" panose="02000506000000020004" pitchFamily="2" charset="0"/>
              </a:rPr>
              <a:t>By combining EY strategic thought leadership capabilities with </a:t>
            </a:r>
            <a:r>
              <a:rPr lang="en-US" sz="1050" spc="-20" baseline="0" dirty="0" err="1">
                <a:solidFill>
                  <a:schemeClr val="bg1"/>
                </a:solidFill>
                <a:latin typeface="EYInterstate Light" panose="02000506000000020004" pitchFamily="2" charset="0"/>
              </a:rPr>
              <a:t>Pega’s</a:t>
            </a:r>
            <a:r>
              <a:rPr lang="en-US" sz="1050" spc="-20" baseline="0" dirty="0">
                <a:solidFill>
                  <a:schemeClr val="bg1"/>
                </a:solidFill>
                <a:latin typeface="EYInterstate Light" panose="02000506000000020004" pitchFamily="2" charset="0"/>
              </a:rPr>
              <a:t> focus on simplifying business complexity, the EY-</a:t>
            </a:r>
            <a:r>
              <a:rPr lang="en-US" sz="1050" spc="-20" baseline="0" dirty="0" err="1">
                <a:solidFill>
                  <a:schemeClr val="bg1"/>
                </a:solidFill>
                <a:latin typeface="EYInterstate Light" panose="02000506000000020004" pitchFamily="2" charset="0"/>
              </a:rPr>
              <a:t>Pega</a:t>
            </a:r>
            <a:r>
              <a:rPr lang="en-US" sz="1050" spc="-20" baseline="0" dirty="0">
                <a:solidFill>
                  <a:schemeClr val="bg1"/>
                </a:solidFill>
                <a:latin typeface="EYInterstate Light" panose="02000506000000020004" pitchFamily="2" charset="0"/>
              </a:rPr>
              <a:t> Alliance is helping clients make smarter decisions, deliver richer experiences and accelerate time to value. </a:t>
            </a:r>
          </a:p>
          <a:p>
            <a:pPr lvl="0">
              <a:lnSpc>
                <a:spcPct val="90000"/>
              </a:lnSpc>
              <a:spcBef>
                <a:spcPts val="350"/>
              </a:spcBef>
              <a:spcAft>
                <a:spcPts val="350"/>
              </a:spcAft>
            </a:pPr>
            <a:r>
              <a:rPr lang="en-US" sz="1050" spc="-20" baseline="0" dirty="0">
                <a:solidFill>
                  <a:schemeClr val="bg1"/>
                </a:solidFill>
                <a:latin typeface="EYInterstate Light" panose="02000506000000020004" pitchFamily="2" charset="0"/>
              </a:rPr>
              <a:t>Together, the EY-</a:t>
            </a:r>
            <a:r>
              <a:rPr lang="en-US" sz="1050" spc="-20" baseline="0" dirty="0" err="1">
                <a:solidFill>
                  <a:schemeClr val="bg1"/>
                </a:solidFill>
                <a:latin typeface="EYInterstate Light" panose="02000506000000020004" pitchFamily="2" charset="0"/>
              </a:rPr>
              <a:t>Pega</a:t>
            </a:r>
            <a:r>
              <a:rPr lang="en-US" sz="1050" spc="-20" baseline="0" dirty="0">
                <a:solidFill>
                  <a:schemeClr val="bg1"/>
                </a:solidFill>
                <a:latin typeface="EYInterstate Light" panose="02000506000000020004" pitchFamily="2" charset="0"/>
              </a:rPr>
              <a:t> Alliance helps you simplify business complexity so you can innovate faster, drive transformative outcomes and deliver experiences people love.</a:t>
            </a:r>
          </a:p>
          <a:p>
            <a:pPr lvl="0">
              <a:lnSpc>
                <a:spcPct val="90000"/>
              </a:lnSpc>
              <a:spcBef>
                <a:spcPts val="350"/>
              </a:spcBef>
              <a:spcAft>
                <a:spcPts val="350"/>
              </a:spcAft>
            </a:pPr>
            <a:r>
              <a:rPr lang="en-US" sz="1050" spc="-20" baseline="0" dirty="0">
                <a:solidFill>
                  <a:schemeClr val="bg1"/>
                </a:solidFill>
                <a:latin typeface="EYInterstate Light" panose="02000506000000020004" pitchFamily="2" charset="0"/>
              </a:rPr>
              <a:t>For more information, visit: </a:t>
            </a:r>
            <a:r>
              <a:rPr lang="en-US" sz="1050" spc="-20" baseline="0" dirty="0">
                <a:solidFill>
                  <a:schemeClr val="bg1"/>
                </a:solidFill>
                <a:latin typeface="EYInterstate Light" panose="02000506000000020004" pitchFamily="2" charset="0"/>
                <a:hlinkClick r:id="rId8"/>
              </a:rPr>
              <a:t>ey.com/</a:t>
            </a:r>
            <a:r>
              <a:rPr lang="en-US" sz="1050" spc="-20" baseline="0" dirty="0" err="1">
                <a:solidFill>
                  <a:schemeClr val="bg1"/>
                </a:solidFill>
                <a:latin typeface="EYInterstate Light" panose="02000506000000020004" pitchFamily="2" charset="0"/>
                <a:hlinkClick r:id="rId8"/>
              </a:rPr>
              <a:t>pega</a:t>
            </a:r>
            <a:endParaRPr lang="en-US" sz="1050" dirty="0">
              <a:solidFill>
                <a:schemeClr val="bg1"/>
              </a:solidFill>
              <a:latin typeface="EYInterstate Light" panose="02000506000000020004" pitchFamily="2" charset="0"/>
            </a:endParaRPr>
          </a:p>
        </p:txBody>
      </p:sp>
      <p:sp>
        <p:nvSpPr>
          <p:cNvPr id="20" name="Rectangle 42">
            <a:extLst>
              <a:ext uri="{FF2B5EF4-FFF2-40B4-BE49-F238E27FC236}">
                <a16:creationId xmlns:a16="http://schemas.microsoft.com/office/drawing/2014/main" id="{2E52841E-DA33-4218-9144-BB4FE4981866}"/>
              </a:ext>
            </a:extLst>
          </p:cNvPr>
          <p:cNvSpPr>
            <a:spLocks noChangeArrowheads="1"/>
          </p:cNvSpPr>
          <p:nvPr/>
        </p:nvSpPr>
        <p:spPr bwMode="auto">
          <a:xfrm>
            <a:off x="1358414" y="4625770"/>
            <a:ext cx="1738938" cy="679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0" tIns="0" rIns="0" bIns="0">
            <a:spAutoFit/>
          </a:bodyPr>
          <a:lstStyle>
            <a:lvl1pPr>
              <a:defRPr>
                <a:solidFill>
                  <a:schemeClr val="tx1"/>
                </a:solidFill>
                <a:latin typeface="EYInterstate Light" panose="02000506000000020004" pitchFamily="2" charset="0"/>
              </a:defRPr>
            </a:lvl1pPr>
            <a:lvl2pPr marL="742950" indent="-285750">
              <a:defRPr>
                <a:solidFill>
                  <a:schemeClr val="tx1"/>
                </a:solidFill>
                <a:latin typeface="EYInterstate Light" panose="02000506000000020004" pitchFamily="2" charset="0"/>
              </a:defRPr>
            </a:lvl2pPr>
            <a:lvl3pPr marL="1143000" indent="-228600">
              <a:defRPr>
                <a:solidFill>
                  <a:schemeClr val="tx1"/>
                </a:solidFill>
                <a:latin typeface="EYInterstate Light" panose="02000506000000020004" pitchFamily="2" charset="0"/>
              </a:defRPr>
            </a:lvl3pPr>
            <a:lvl4pPr marL="1600200" indent="-228600">
              <a:defRPr>
                <a:solidFill>
                  <a:schemeClr val="tx1"/>
                </a:solidFill>
                <a:latin typeface="EYInterstate Light" panose="02000506000000020004" pitchFamily="2" charset="0"/>
              </a:defRPr>
            </a:lvl4pPr>
            <a:lvl5pPr marL="2057400" indent="-228600">
              <a:defRPr>
                <a:solidFill>
                  <a:schemeClr val="tx1"/>
                </a:solidFill>
                <a:latin typeface="EYInterstate Light" panose="02000506000000020004" pitchFamily="2" charset="0"/>
              </a:defRPr>
            </a:lvl5pPr>
            <a:lvl6pPr marL="2514600" indent="-228600" eaLnBrk="0" fontAlgn="base" hangingPunct="0">
              <a:spcBef>
                <a:spcPct val="0"/>
              </a:spcBef>
              <a:spcAft>
                <a:spcPct val="0"/>
              </a:spcAft>
              <a:defRPr>
                <a:solidFill>
                  <a:schemeClr val="tx1"/>
                </a:solidFill>
                <a:latin typeface="EYInterstate Light" panose="02000506000000020004" pitchFamily="2" charset="0"/>
              </a:defRPr>
            </a:lvl6pPr>
            <a:lvl7pPr marL="2971800" indent="-228600" eaLnBrk="0" fontAlgn="base" hangingPunct="0">
              <a:spcBef>
                <a:spcPct val="0"/>
              </a:spcBef>
              <a:spcAft>
                <a:spcPct val="0"/>
              </a:spcAft>
              <a:defRPr>
                <a:solidFill>
                  <a:schemeClr val="tx1"/>
                </a:solidFill>
                <a:latin typeface="EYInterstate Light" panose="02000506000000020004" pitchFamily="2" charset="0"/>
              </a:defRPr>
            </a:lvl7pPr>
            <a:lvl8pPr marL="3429000" indent="-228600" eaLnBrk="0" fontAlgn="base" hangingPunct="0">
              <a:spcBef>
                <a:spcPct val="0"/>
              </a:spcBef>
              <a:spcAft>
                <a:spcPct val="0"/>
              </a:spcAft>
              <a:defRPr>
                <a:solidFill>
                  <a:schemeClr val="tx1"/>
                </a:solidFill>
                <a:latin typeface="EYInterstate Light" panose="02000506000000020004" pitchFamily="2" charset="0"/>
              </a:defRPr>
            </a:lvl8pPr>
            <a:lvl9pPr marL="3886200" indent="-228600" eaLnBrk="0" fontAlgn="base" hangingPunct="0">
              <a:spcBef>
                <a:spcPct val="0"/>
              </a:spcBef>
              <a:spcAft>
                <a:spcPct val="0"/>
              </a:spcAft>
              <a:defRPr>
                <a:solidFill>
                  <a:schemeClr val="tx1"/>
                </a:solidFill>
                <a:latin typeface="EYInterstate Light" panose="02000506000000020004" pitchFamily="2" charset="0"/>
              </a:defRPr>
            </a:lvl9pPr>
          </a:lstStyle>
          <a:p>
            <a:pPr marR="0">
              <a:lnSpc>
                <a:spcPct val="95000"/>
              </a:lnSpc>
              <a:spcBef>
                <a:spcPts val="0"/>
              </a:spcBef>
            </a:pPr>
            <a:r>
              <a:rPr lang="en-US" sz="1050" dirty="0">
                <a:solidFill>
                  <a:srgbClr val="FFE600"/>
                </a:solidFill>
                <a:latin typeface="EYInterstate" panose="02000503020000020004" pitchFamily="2" charset="0"/>
              </a:rPr>
              <a:t>Linga </a:t>
            </a:r>
            <a:r>
              <a:rPr lang="en-US" sz="1050" dirty="0" err="1">
                <a:solidFill>
                  <a:srgbClr val="FFE600"/>
                </a:solidFill>
                <a:latin typeface="EYInterstate" panose="02000503020000020004" pitchFamily="2" charset="0"/>
              </a:rPr>
              <a:t>Gounder</a:t>
            </a:r>
            <a:endParaRPr lang="en-US" sz="1050" dirty="0">
              <a:solidFill>
                <a:srgbClr val="FFE600"/>
              </a:solidFill>
              <a:latin typeface="EYInterstate" panose="02000503020000020004" pitchFamily="2" charset="0"/>
            </a:endParaRPr>
          </a:p>
          <a:p>
            <a:pPr marR="5080">
              <a:lnSpc>
                <a:spcPct val="95000"/>
              </a:lnSpc>
              <a:defRPr/>
            </a:pPr>
            <a:r>
              <a:rPr lang="en-US" sz="900" b="0" i="0" dirty="0">
                <a:solidFill>
                  <a:srgbClr val="FFFFFF"/>
                </a:solidFill>
                <a:effectLst/>
                <a:latin typeface="eyinterstate-Bold"/>
              </a:rPr>
              <a:t>Senior Manager</a:t>
            </a:r>
            <a:endParaRPr lang="en-US" sz="900" dirty="0">
              <a:solidFill>
                <a:srgbClr val="FFFFFF"/>
              </a:solidFill>
              <a:latin typeface="eyinterstate-Bold"/>
            </a:endParaRPr>
          </a:p>
          <a:p>
            <a:pPr marR="5080">
              <a:lnSpc>
                <a:spcPct val="95000"/>
              </a:lnSpc>
              <a:defRPr/>
            </a:pPr>
            <a:r>
              <a:rPr lang="en-GB" sz="900" kern="0" dirty="0">
                <a:solidFill>
                  <a:srgbClr val="FFFFFF"/>
                </a:solidFill>
              </a:rPr>
              <a:t>Ernst &amp; Young LLP</a:t>
            </a:r>
            <a:endParaRPr lang="en-IN" sz="900" kern="0" dirty="0">
              <a:solidFill>
                <a:srgbClr val="FFFFFF"/>
              </a:solidFill>
            </a:endParaRPr>
          </a:p>
          <a:p>
            <a:pPr marR="5080">
              <a:lnSpc>
                <a:spcPct val="95000"/>
              </a:lnSpc>
              <a:defRPr/>
            </a:pPr>
            <a:r>
              <a:rPr lang="en-IN" sz="900" kern="0" dirty="0">
                <a:solidFill>
                  <a:srgbClr val="FFFFFF"/>
                </a:solidFill>
              </a:rPr>
              <a:t>Phone: +1 </a:t>
            </a:r>
            <a:r>
              <a:rPr lang="en-US" sz="900" kern="0" dirty="0">
                <a:solidFill>
                  <a:srgbClr val="FFFFFF"/>
                </a:solidFill>
              </a:rPr>
              <a:t>470 286 8660 </a:t>
            </a:r>
            <a:endParaRPr lang="en-IN" sz="900" kern="0" dirty="0">
              <a:solidFill>
                <a:srgbClr val="FFFFFF"/>
              </a:solidFill>
            </a:endParaRPr>
          </a:p>
          <a:p>
            <a:pPr marR="5080">
              <a:lnSpc>
                <a:spcPct val="95000"/>
              </a:lnSpc>
              <a:defRPr/>
            </a:pPr>
            <a:r>
              <a:rPr lang="en-GB" sz="900" kern="0" dirty="0">
                <a:solidFill>
                  <a:schemeClr val="tx2"/>
                </a:solidFill>
                <a:hlinkClick r:id="rId9"/>
              </a:rPr>
              <a:t>linga.angappagounder@ey.com</a:t>
            </a:r>
            <a:endParaRPr lang="en-IN" sz="1050" kern="0" dirty="0">
              <a:solidFill>
                <a:schemeClr val="tx2"/>
              </a:solidFill>
            </a:endParaRPr>
          </a:p>
        </p:txBody>
      </p:sp>
      <p:pic>
        <p:nvPicPr>
          <p:cNvPr id="47" name="Picture 46">
            <a:extLst>
              <a:ext uri="{FF2B5EF4-FFF2-40B4-BE49-F238E27FC236}">
                <a16:creationId xmlns:a16="http://schemas.microsoft.com/office/drawing/2014/main" id="{C96AA5D3-190B-41D5-8FEF-3B6939BD7D13}"/>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p:blipFill>
        <p:spPr>
          <a:xfrm>
            <a:off x="630342" y="4644732"/>
            <a:ext cx="640080" cy="641875"/>
          </a:xfrm>
          <a:prstGeom prst="rect">
            <a:avLst/>
          </a:prstGeom>
        </p:spPr>
      </p:pic>
      <p:sp>
        <p:nvSpPr>
          <p:cNvPr id="34" name="TextBox 33">
            <a:extLst>
              <a:ext uri="{FF2B5EF4-FFF2-40B4-BE49-F238E27FC236}">
                <a16:creationId xmlns:a16="http://schemas.microsoft.com/office/drawing/2014/main" id="{07734152-415E-4ED4-B742-1163FA79E5F0}"/>
              </a:ext>
            </a:extLst>
          </p:cNvPr>
          <p:cNvSpPr txBox="1"/>
          <p:nvPr/>
        </p:nvSpPr>
        <p:spPr>
          <a:xfrm>
            <a:off x="284625" y="861261"/>
            <a:ext cx="4220716" cy="2516073"/>
          </a:xfrm>
          <a:prstGeom prst="rect">
            <a:avLst/>
          </a:prstGeom>
          <a:noFill/>
        </p:spPr>
        <p:txBody>
          <a:bodyPr wrap="square">
            <a:spAutoFit/>
          </a:bodyPr>
          <a:lstStyle/>
          <a:p>
            <a:pPr marL="182880" indent="-182880">
              <a:lnSpc>
                <a:spcPct val="90000"/>
              </a:lnSpc>
              <a:spcBef>
                <a:spcPts val="300"/>
              </a:spcBef>
              <a:spcAft>
                <a:spcPts val="600"/>
              </a:spcAft>
              <a:buClr>
                <a:srgbClr val="FFE600"/>
              </a:buClr>
              <a:buSzPct val="100000"/>
              <a:buFont typeface="EYInterstate Light" panose="02000506000000020004" pitchFamily="2" charset="0"/>
              <a:buChar char="•"/>
              <a:defRPr/>
            </a:pPr>
            <a:r>
              <a:rPr lang="en-IN" sz="1000" spc="-30" dirty="0">
                <a:solidFill>
                  <a:schemeClr val="bg1"/>
                </a:solidFill>
              </a:rPr>
              <a:t>By combining EY strategic thought leadership capabilities with </a:t>
            </a:r>
            <a:r>
              <a:rPr lang="en-IN" sz="1000" spc="-30" dirty="0" err="1">
                <a:solidFill>
                  <a:schemeClr val="bg1"/>
                </a:solidFill>
              </a:rPr>
              <a:t>Pega’s</a:t>
            </a:r>
            <a:r>
              <a:rPr lang="en-IN" sz="1000" spc="-30" dirty="0">
                <a:solidFill>
                  <a:schemeClr val="bg1"/>
                </a:solidFill>
              </a:rPr>
              <a:t> focus on simplifying business complexity, the EY-</a:t>
            </a:r>
            <a:r>
              <a:rPr lang="en-IN" sz="1000" spc="-30" dirty="0" err="1">
                <a:solidFill>
                  <a:schemeClr val="bg1"/>
                </a:solidFill>
              </a:rPr>
              <a:t>Pega</a:t>
            </a:r>
            <a:r>
              <a:rPr lang="en-IN" sz="1000" spc="-30" dirty="0">
                <a:solidFill>
                  <a:schemeClr val="bg1"/>
                </a:solidFill>
              </a:rPr>
              <a:t> Alliance is helping clients make smarter decisions, deliver richer experiences and accelerate time to value.</a:t>
            </a:r>
            <a:r>
              <a:rPr lang="en-US" sz="1000" spc="-30" dirty="0">
                <a:solidFill>
                  <a:schemeClr val="bg1"/>
                </a:solidFill>
              </a:rPr>
              <a:t>​</a:t>
            </a:r>
          </a:p>
          <a:p>
            <a:pPr marL="182880" indent="-182880">
              <a:lnSpc>
                <a:spcPct val="90000"/>
              </a:lnSpc>
              <a:spcBef>
                <a:spcPts val="300"/>
              </a:spcBef>
              <a:spcAft>
                <a:spcPts val="600"/>
              </a:spcAft>
              <a:buClr>
                <a:srgbClr val="FFE600"/>
              </a:buClr>
              <a:buSzPct val="100000"/>
              <a:buFont typeface="EYInterstate Light" panose="02000506000000020004" pitchFamily="2" charset="0"/>
              <a:buChar char="•"/>
              <a:defRPr/>
            </a:pPr>
            <a:r>
              <a:rPr lang="en-IN" sz="1000" spc="-30" dirty="0">
                <a:solidFill>
                  <a:schemeClr val="bg1"/>
                </a:solidFill>
              </a:rPr>
              <a:t>This accelerator demonstrates how  the global EY Organization can help Life and Annuity carriers achieve proactive, tailored customer care by engaging with beneficiaries more effectively. </a:t>
            </a:r>
            <a:r>
              <a:rPr lang="en-US" sz="1000" spc="-30" dirty="0">
                <a:solidFill>
                  <a:schemeClr val="bg1"/>
                </a:solidFill>
              </a:rPr>
              <a:t>​</a:t>
            </a:r>
          </a:p>
          <a:p>
            <a:pPr marL="182880" indent="-182880">
              <a:lnSpc>
                <a:spcPct val="90000"/>
              </a:lnSpc>
              <a:spcBef>
                <a:spcPts val="300"/>
              </a:spcBef>
              <a:spcAft>
                <a:spcPts val="600"/>
              </a:spcAft>
              <a:buClr>
                <a:srgbClr val="FFE600"/>
              </a:buClr>
              <a:buSzPct val="100000"/>
              <a:buFont typeface="EYInterstate Light" panose="02000506000000020004" pitchFamily="2" charset="0"/>
              <a:buChar char="•"/>
              <a:defRPr/>
            </a:pPr>
            <a:r>
              <a:rPr lang="en-IN" sz="1000" spc="-30" dirty="0">
                <a:solidFill>
                  <a:schemeClr val="bg1"/>
                </a:solidFill>
              </a:rPr>
              <a:t>This is a unique, personalized EY Life Transformation offering for carriers to help them build deeper customer relationships and reduce asset leakage.</a:t>
            </a:r>
            <a:r>
              <a:rPr lang="en-US" sz="1000" spc="-30" dirty="0">
                <a:solidFill>
                  <a:schemeClr val="bg1"/>
                </a:solidFill>
              </a:rPr>
              <a:t> ​</a:t>
            </a:r>
          </a:p>
          <a:p>
            <a:pPr marL="182880" indent="-182880">
              <a:lnSpc>
                <a:spcPct val="90000"/>
              </a:lnSpc>
              <a:spcBef>
                <a:spcPts val="300"/>
              </a:spcBef>
              <a:spcAft>
                <a:spcPts val="600"/>
              </a:spcAft>
              <a:buClr>
                <a:srgbClr val="FFE600"/>
              </a:buClr>
              <a:buSzPct val="100000"/>
              <a:buFont typeface="EYInterstate Light" panose="02000506000000020004" pitchFamily="2" charset="0"/>
              <a:buChar char="•"/>
              <a:defRPr/>
            </a:pPr>
            <a:r>
              <a:rPr lang="en-IN" sz="1000" spc="-30" dirty="0">
                <a:solidFill>
                  <a:schemeClr val="bg1"/>
                </a:solidFill>
              </a:rPr>
              <a:t>This accelerator helps to highlight </a:t>
            </a:r>
            <a:r>
              <a:rPr lang="en-IN" sz="1000" spc="-30" dirty="0" err="1">
                <a:solidFill>
                  <a:schemeClr val="bg1"/>
                </a:solidFill>
              </a:rPr>
              <a:t>Pega</a:t>
            </a:r>
            <a:r>
              <a:rPr lang="en-IN" sz="1000" spc="-30" dirty="0">
                <a:solidFill>
                  <a:schemeClr val="bg1"/>
                </a:solidFill>
              </a:rPr>
              <a:t> Customer Service Platform features driving a better customer and agent experience. This is achieved by proactively guiding agents using Next-Best-Action (NBA) and integration with external systems for customer profile information for customer context</a:t>
            </a:r>
            <a:r>
              <a:rPr lang="en-US" sz="1000" spc="-30" dirty="0">
                <a:solidFill>
                  <a:schemeClr val="bg1"/>
                </a:solidFill>
              </a:rPr>
              <a:t>​.</a:t>
            </a:r>
          </a:p>
        </p:txBody>
      </p:sp>
    </p:spTree>
    <p:extLst>
      <p:ext uri="{BB962C8B-B14F-4D97-AF65-F5344CB8AC3E}">
        <p14:creationId xmlns:p14="http://schemas.microsoft.com/office/powerpoint/2010/main" val="289831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6695B4DF-CC04-41F5-86D8-400DD5704F0B}"/>
              </a:ext>
            </a:extLst>
          </p:cNvPr>
          <p:cNvSpPr txBox="1">
            <a:spLocks/>
          </p:cNvSpPr>
          <p:nvPr/>
        </p:nvSpPr>
        <p:spPr>
          <a:xfrm>
            <a:off x="384175" y="685800"/>
            <a:ext cx="3436684" cy="2727212"/>
          </a:xfrm>
          <a:prstGeom prst="rect">
            <a:avLst/>
          </a:prstGeom>
        </p:spPr>
        <p:txBody>
          <a:bodyPr vert="horz" lIns="0" tIns="0" rIns="0" bIns="0" rtlCol="0" anchor="t" anchorCtr="0">
            <a:noAutofit/>
          </a:bodyPr>
          <a:lstStyle>
            <a:lvl1pPr marL="0" indent="0" algn="l" defTabSz="995363" rtl="0" eaLnBrk="1" fontAlgn="base" latinLnBrk="0" hangingPunct="1">
              <a:lnSpc>
                <a:spcPct val="100000"/>
              </a:lnSpc>
              <a:spcBef>
                <a:spcPct val="70000"/>
              </a:spcBef>
              <a:spcAft>
                <a:spcPct val="0"/>
              </a:spcAft>
              <a:buClr>
                <a:schemeClr val="tx2"/>
              </a:buClr>
              <a:buSzPct val="100000"/>
              <a:buFont typeface="EYInterstate Light" panose="02000506000000020004" pitchFamily="2" charset="0"/>
              <a:buNone/>
              <a:defRPr lang="en-US" sz="1200" kern="1200" noProof="0" dirty="0" smtClean="0">
                <a:solidFill>
                  <a:schemeClr val="bg1"/>
                </a:solidFill>
                <a:latin typeface="Arial" panose="020B0604020202020204" pitchFamily="34" charset="0"/>
                <a:ea typeface="+mn-ea"/>
                <a:cs typeface="Arial" pitchFamily="34" charset="0"/>
              </a:defRPr>
            </a:lvl1pPr>
            <a:lvl2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900" b="1" kern="1200" noProof="0" dirty="0" smtClean="0">
                <a:solidFill>
                  <a:schemeClr val="bg1"/>
                </a:solidFill>
                <a:latin typeface="Arial" panose="020B0604020202020204" pitchFamily="34" charset="0"/>
                <a:ea typeface="+mn-ea"/>
                <a:cs typeface="Arial" pitchFamily="34" charset="0"/>
              </a:defRPr>
            </a:lvl2pPr>
            <a:lvl3pPr marL="176213" indent="-1762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900" b="1" kern="1200" noProof="0" dirty="0" smtClean="0">
                <a:solidFill>
                  <a:schemeClr val="bg1"/>
                </a:solidFill>
                <a:latin typeface="Arial" panose="020B0604020202020204" pitchFamily="34" charset="0"/>
                <a:ea typeface="+mn-ea"/>
                <a:cs typeface="Arial" pitchFamily="34" charset="0"/>
              </a:defRPr>
            </a:lvl3pPr>
            <a:lvl4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800" kern="1200" noProof="0" dirty="0" smtClean="0">
                <a:solidFill>
                  <a:schemeClr val="bg1"/>
                </a:solidFill>
                <a:latin typeface="Arial" panose="020B0604020202020204" pitchFamily="34" charset="0"/>
                <a:ea typeface="+mn-ea"/>
                <a:cs typeface="Arial" pitchFamily="34" charset="0"/>
              </a:defRPr>
            </a:lvl4pPr>
            <a:lvl5pPr marL="188913" indent="-1889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800" kern="1200" noProof="0" dirty="0">
                <a:solidFill>
                  <a:schemeClr val="bg1"/>
                </a:solidFill>
                <a:latin typeface="Arial" panose="020B060402020202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100" b="0" i="0" u="none" strike="noStrike" kern="1200" cap="none" spc="0" normalizeH="0" baseline="0" noProof="0" dirty="0">
                <a:ln>
                  <a:noFill/>
                </a:ln>
                <a:solidFill>
                  <a:srgbClr val="FFE600"/>
                </a:solidFill>
                <a:effectLst/>
                <a:uLnTx/>
                <a:uFillTx/>
                <a:latin typeface="EYInterstate Light"/>
                <a:ea typeface="+mn-ea"/>
                <a:cs typeface="Arial" pitchFamily="34" charset="0"/>
                <a:sym typeface="Arial" panose="020B0604020202020204" pitchFamily="34" charset="0"/>
              </a:rPr>
              <a:t>EY | Building a better working world</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EY exists to build a better working world, helping to create long-term value for clients, people and society and build trust in the capital markets. </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Enabled by data and technology, diverse EY teams in over 150 countries provide trust through assurance and help clients grow, transform and operate.</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Working across assurance, consulting, law, strategy, tax and transactions, EY teams ask better questions to find new answers for the complex issues facing our world today.</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endParaRPr kumimoji="0" lang="en-US" sz="800" b="0" i="0" u="none" strike="noStrike" kern="1200" cap="none" spc="0" normalizeH="0" baseline="0" noProof="0" dirty="0">
              <a:ln>
                <a:noFill/>
              </a:ln>
              <a:solidFill>
                <a:srgbClr val="2E2E38"/>
              </a:solidFill>
              <a:effectLst/>
              <a:uLnTx/>
              <a:uFillTx/>
              <a:latin typeface="EYInterstate Light"/>
              <a:ea typeface="+mn-ea"/>
              <a:cs typeface="Arial" pitchFamily="34" charset="0"/>
            </a:endParaRPr>
          </a:p>
        </p:txBody>
      </p:sp>
      <p:sp>
        <p:nvSpPr>
          <p:cNvPr id="7" name="Content Placeholder 1">
            <a:extLst>
              <a:ext uri="{FF2B5EF4-FFF2-40B4-BE49-F238E27FC236}">
                <a16:creationId xmlns:a16="http://schemas.microsoft.com/office/drawing/2014/main" id="{CAAE29F5-DD09-4C5D-A879-369FA8384D5E}"/>
              </a:ext>
            </a:extLst>
          </p:cNvPr>
          <p:cNvSpPr txBox="1">
            <a:spLocks/>
          </p:cNvSpPr>
          <p:nvPr/>
        </p:nvSpPr>
        <p:spPr>
          <a:xfrm>
            <a:off x="8301291" y="685800"/>
            <a:ext cx="3512884" cy="2825389"/>
          </a:xfrm>
          <a:prstGeom prst="rect">
            <a:avLst/>
          </a:prstGeom>
        </p:spPr>
        <p:txBody>
          <a:bodyPr vert="horz" lIns="0" tIns="0" rIns="0" bIns="0" rtlCol="0" anchor="t" anchorCtr="0">
            <a:spAutoFit/>
          </a:bodyPr>
          <a:lstStyle>
            <a:lvl1pPr marL="0" indent="0" algn="l" defTabSz="995363" rtl="0" eaLnBrk="1" fontAlgn="base" latinLnBrk="0" hangingPunct="1">
              <a:lnSpc>
                <a:spcPct val="100000"/>
              </a:lnSpc>
              <a:spcBef>
                <a:spcPct val="70000"/>
              </a:spcBef>
              <a:spcAft>
                <a:spcPct val="0"/>
              </a:spcAft>
              <a:buClr>
                <a:schemeClr val="tx2"/>
              </a:buClr>
              <a:buSzPct val="100000"/>
              <a:buFont typeface="EYInterstate Light" panose="02000506000000020004" pitchFamily="2" charset="0"/>
              <a:buNone/>
              <a:defRPr lang="en-US" sz="1200" kern="1200" noProof="0" dirty="0" smtClean="0">
                <a:solidFill>
                  <a:schemeClr val="bg1"/>
                </a:solidFill>
                <a:latin typeface="Arial" panose="020B0604020202020204" pitchFamily="34" charset="0"/>
                <a:ea typeface="+mn-ea"/>
                <a:cs typeface="Arial" pitchFamily="34" charset="0"/>
              </a:defRPr>
            </a:lvl1pPr>
            <a:lvl2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900" b="1" kern="1200" noProof="0" dirty="0" smtClean="0">
                <a:solidFill>
                  <a:schemeClr val="bg1"/>
                </a:solidFill>
                <a:latin typeface="Arial" panose="020B0604020202020204" pitchFamily="34" charset="0"/>
                <a:ea typeface="+mn-ea"/>
                <a:cs typeface="Arial" pitchFamily="34" charset="0"/>
              </a:defRPr>
            </a:lvl2pPr>
            <a:lvl3pPr marL="176213" indent="-1762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900" b="1" kern="1200" noProof="0" dirty="0" smtClean="0">
                <a:solidFill>
                  <a:schemeClr val="bg1"/>
                </a:solidFill>
                <a:latin typeface="Arial" panose="020B0604020202020204" pitchFamily="34" charset="0"/>
                <a:ea typeface="+mn-ea"/>
                <a:cs typeface="Arial" pitchFamily="34" charset="0"/>
              </a:defRPr>
            </a:lvl3pPr>
            <a:lvl4pPr marL="0" indent="0" algn="l" defTabSz="995363" rtl="0" eaLnBrk="1" fontAlgn="base" latinLnBrk="0" hangingPunct="1">
              <a:lnSpc>
                <a:spcPct val="100000"/>
              </a:lnSpc>
              <a:spcBef>
                <a:spcPct val="0"/>
              </a:spcBef>
              <a:spcAft>
                <a:spcPct val="0"/>
              </a:spcAft>
              <a:buClr>
                <a:schemeClr val="tx2"/>
              </a:buClr>
              <a:buSzPct val="100000"/>
              <a:buFont typeface="EYInterstate Light" panose="02000506000000020004" pitchFamily="2" charset="0"/>
              <a:buNone/>
              <a:defRPr lang="en-US" sz="800" kern="1200" noProof="0" dirty="0" smtClean="0">
                <a:solidFill>
                  <a:schemeClr val="bg1"/>
                </a:solidFill>
                <a:latin typeface="Arial" panose="020B0604020202020204" pitchFamily="34" charset="0"/>
                <a:ea typeface="+mn-ea"/>
                <a:cs typeface="Arial" pitchFamily="34" charset="0"/>
              </a:defRPr>
            </a:lvl4pPr>
            <a:lvl5pPr marL="188913" indent="-188913" algn="l" defTabSz="995363" rtl="0" eaLnBrk="1" fontAlgn="base" latinLnBrk="0" hangingPunct="1">
              <a:lnSpc>
                <a:spcPct val="100000"/>
              </a:lnSpc>
              <a:spcBef>
                <a:spcPct val="0"/>
              </a:spcBef>
              <a:spcAft>
                <a:spcPct val="0"/>
              </a:spcAft>
              <a:buClr>
                <a:schemeClr val="tx2"/>
              </a:buClr>
              <a:buSzPct val="70000"/>
              <a:buFont typeface="Arial" pitchFamily="34" charset="0"/>
              <a:buChar char="►"/>
              <a:defRPr lang="en-US" sz="800" kern="1200" noProof="0" dirty="0">
                <a:solidFill>
                  <a:schemeClr val="bg1"/>
                </a:solidFill>
                <a:latin typeface="Arial" panose="020B0604020202020204"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850" b="0" i="0" u="none" strike="noStrike" kern="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EY refers to the global organization, and may refer to one or more, of the member firms of Ernst &amp; Young Global Limited, each of which is a separate legal entity. Ernst &amp; Young Global Limited, a UK company limited by guarantee, does not provide services to clients. Information about how EY collects and uses personal data and a description of the rights individuals have under data protection legislation are available via ey.com/privacy. EY member firms do not practice law where prohibited by local laws. For more information about our organization, please visit ey.com.</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 202</a:t>
            </a:r>
            <a:r>
              <a:rPr kumimoji="0" lang="en-IN"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3</a:t>
            </a: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 EYGM Limited.</a:t>
            </a:r>
            <a:b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b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All Rights Reserved.</a:t>
            </a:r>
          </a:p>
          <a:p>
            <a:pPr>
              <a:buClr>
                <a:srgbClr val="FFE600"/>
              </a:buClr>
              <a:defRPr/>
            </a:pPr>
            <a:r>
              <a:rPr lang="en-US" sz="850" kern="0" dirty="0">
                <a:solidFill>
                  <a:srgbClr val="FFFFFF"/>
                </a:solidFill>
                <a:latin typeface="EYInterstate Light"/>
                <a:sym typeface="Arial" panose="020B0604020202020204" pitchFamily="34" charset="0"/>
              </a:rPr>
              <a:t>EYG no. </a:t>
            </a:r>
            <a:r>
              <a:rPr lang="en-US" sz="850" kern="0" dirty="0">
                <a:solidFill>
                  <a:srgbClr val="FFFFFF"/>
                </a:solidFill>
                <a:latin typeface="EYInterstate Light"/>
              </a:rPr>
              <a:t>005633-23Gbl</a:t>
            </a:r>
            <a:r>
              <a:rPr lang="en-US" sz="850" kern="0" dirty="0">
                <a:solidFill>
                  <a:srgbClr val="FFFFFF"/>
                </a:solidFill>
                <a:latin typeface="EYInterstate Light"/>
                <a:sym typeface="Arial" panose="020B0604020202020204" pitchFamily="34" charset="0"/>
              </a:rPr>
              <a:t> </a:t>
            </a:r>
            <a:br>
              <a:rPr lang="en-IN" sz="850" kern="0" dirty="0">
                <a:solidFill>
                  <a:srgbClr val="FFFFFF"/>
                </a:solidFill>
                <a:latin typeface="EYInterstate Light"/>
              </a:rPr>
            </a:br>
            <a:r>
              <a:rPr lang="en-US" sz="850" kern="0" dirty="0">
                <a:solidFill>
                  <a:srgbClr val="FFFFFF"/>
                </a:solidFill>
                <a:latin typeface="EYInterstate Light"/>
                <a:sym typeface="Arial" panose="020B0604020202020204" pitchFamily="34" charset="0"/>
              </a:rPr>
              <a:t>ED None</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850" b="0"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This material has been prepared for general informational purposes only and is not intended to be relied upon as accounting, tax, legal or other professional advice. Please refer to your advisors for specific advice.</a:t>
            </a:r>
          </a:p>
          <a:p>
            <a:pPr marL="0" marR="0" lvl="0" indent="0" algn="l" defTabSz="995363" rtl="0" eaLnBrk="1" fontAlgn="base" latinLnBrk="0" hangingPunct="1">
              <a:lnSpc>
                <a:spcPct val="100000"/>
              </a:lnSpc>
              <a:spcBef>
                <a:spcPct val="70000"/>
              </a:spcBef>
              <a:spcAft>
                <a:spcPct val="0"/>
              </a:spcAft>
              <a:buClr>
                <a:srgbClr val="FFE600"/>
              </a:buClr>
              <a:buSzPct val="100000"/>
              <a:buFont typeface="EYInterstate Light" panose="02000506000000020004" pitchFamily="2" charset="0"/>
              <a:buNone/>
              <a:tabLst/>
              <a:defRPr/>
            </a:pPr>
            <a:r>
              <a:rPr kumimoji="0" lang="en-US" sz="1000" b="1" i="0" u="none" strike="noStrike" kern="1200" cap="none" spc="0" normalizeH="0" baseline="0" noProof="0" dirty="0">
                <a:ln>
                  <a:noFill/>
                </a:ln>
                <a:solidFill>
                  <a:srgbClr val="FFFFFF"/>
                </a:solidFill>
                <a:effectLst/>
                <a:uLnTx/>
                <a:uFillTx/>
                <a:latin typeface="EYInterstate Light"/>
                <a:ea typeface="+mn-ea"/>
                <a:cs typeface="Arial" pitchFamily="34" charset="0"/>
                <a:sym typeface="Arial" panose="020B0604020202020204" pitchFamily="34" charset="0"/>
              </a:rPr>
              <a:t>ey.com</a:t>
            </a:r>
            <a:endParaRPr kumimoji="0" lang="en-US" sz="1000" b="1" i="0" u="none" strike="noStrike" kern="1200" cap="none" spc="0" normalizeH="0" baseline="0" noProof="0" dirty="0">
              <a:ln>
                <a:noFill/>
              </a:ln>
              <a:solidFill>
                <a:srgbClr val="2E2E38"/>
              </a:solidFill>
              <a:effectLst/>
              <a:uLnTx/>
              <a:uFillTx/>
              <a:latin typeface="EYInterstate Light"/>
              <a:ea typeface="+mn-ea"/>
              <a:cs typeface="Arial" pitchFamily="34" charset="0"/>
            </a:endParaRPr>
          </a:p>
        </p:txBody>
      </p:sp>
    </p:spTree>
    <p:extLst>
      <p:ext uri="{BB962C8B-B14F-4D97-AF65-F5344CB8AC3E}">
        <p14:creationId xmlns:p14="http://schemas.microsoft.com/office/powerpoint/2010/main" val="384266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EY dark background">
  <a:themeElements>
    <a:clrScheme name="Custom 40">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FFE600"/>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extLst>
    <a:ext uri="{05A4C25C-085E-4340-85A3-A5531E510DB2}">
      <thm15:themeFamily xmlns:thm15="http://schemas.microsoft.com/office/thememl/2012/main" name="Global_EY_widescreen_presentation_2019_v1.4.pptx" id="{669A4694-7F8C-40EA-92E1-8E6D75010CAB}" vid="{974AC421-4F2E-46A5-9C01-6F171E2407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9cc9f4e4-efc4-4954-9a3a-92fa8d4fa5d0" ContentTypeId="0x010100826318CDA76982469C2C3CD2CD5847410200FE50EC723BBB4EE093E11CAD7ADFFF7A" PreviousValue="false"/>
</file>

<file path=customXml/item4.xml><?xml version="1.0" encoding="utf-8"?>
<ct:contentTypeSchema xmlns:ct="http://schemas.microsoft.com/office/2006/metadata/contentType" xmlns:ma="http://schemas.microsoft.com/office/2006/metadata/properties/metaAttributes" ct:_="" ma:_="" ma:contentTypeName="EY Knowledge Document" ma:contentTypeID="0x010100826318CDA76982469C2C3CD2CD5847410200FE50EC723BBB4EE093E11CAD7ADFFF7A00E5DF7E2EC2C2834EB4E2F8EBFDF3D80F" ma:contentTypeVersion="91" ma:contentTypeDescription="EY Knowledge Document" ma:contentTypeScope="" ma:versionID="419b4fdc8eabb09b3ae89e258429cecc">
  <xsd:schema xmlns:xsd="http://www.w3.org/2001/XMLSchema" xmlns:xs="http://www.w3.org/2001/XMLSchema" xmlns:p="http://schemas.microsoft.com/office/2006/metadata/properties" xmlns:ns2="35818088-e62d-4edf-bbb6-409430aef268" xmlns:ns3="f7b9490a-6539-4b3d-a00d-85d1ae6c4bae" xmlns:ns4="19adbeff-1f70-49b0-bb78-230e8a3e1da5" xmlns:ns5="4dd86f83-9be9-4c74-8789-8ec717073c4c" targetNamespace="http://schemas.microsoft.com/office/2006/metadata/properties" ma:root="true" ma:fieldsID="30e416f68f739101c507d9893f6b4e2f" ns2:_="" ns3:_="" ns4:_="" ns5:_="">
    <xsd:import namespace="35818088-e62d-4edf-bbb6-409430aef268"/>
    <xsd:import namespace="f7b9490a-6539-4b3d-a00d-85d1ae6c4bae"/>
    <xsd:import namespace="19adbeff-1f70-49b0-bb78-230e8a3e1da5"/>
    <xsd:import namespace="4dd86f83-9be9-4c74-8789-8ec717073c4c"/>
    <xsd:element name="properties">
      <xsd:complexType>
        <xsd:sequence>
          <xsd:element name="documentManagement">
            <xsd:complexType>
              <xsd:all>
                <xsd:element ref="ns2:EYAbstract" minOccurs="0"/>
                <xsd:element ref="ns3:EYMajorPubDate" minOccurs="0"/>
                <xsd:element ref="ns2:EYEYOnly"/>
                <xsd:element ref="ns2:EYEYAuthors" minOccurs="0"/>
                <xsd:element ref="ns2:EYContact" minOccurs="0"/>
                <xsd:element ref="ns2:ClassificationDataNoteField" minOccurs="0"/>
                <xsd:element ref="ns2:Classification_x0020_Status" minOccurs="0"/>
                <xsd:element ref="ns2:EYKLastReviewDate" minOccurs="0"/>
                <xsd:element ref="ns2:EYKShelfLife" minOccurs="0"/>
                <xsd:element ref="ns2:EYRelatedItems" minOccurs="0"/>
                <xsd:element ref="ns2:ExternalSource" minOccurs="0"/>
                <xsd:element ref="ns2:EYCopyright" minOccurs="0"/>
                <xsd:element ref="ns2:EYScoreNo" minOccurs="0"/>
                <xsd:element ref="ns2:EYExtranetPublication"/>
                <xsd:element ref="ns2:EYShareHideFromSearch" minOccurs="0"/>
                <xsd:element ref="ns2:EYKEndorseHistoryLog" minOccurs="0"/>
                <xsd:element ref="ns4:EYKArchiveHistoryLog" minOccurs="0"/>
                <xsd:element ref="ns2:EYKNoOfDownloads" minOccurs="0"/>
                <xsd:element ref="ns2:EYKNoOfViews" minOccurs="0"/>
                <xsd:element ref="ns2:EYKIsStubRecord" minOccurs="0"/>
                <xsd:element ref="ns2:EYKStubRecordURL" minOccurs="0"/>
                <xsd:element ref="ns2:EYKComments" minOccurs="0"/>
                <xsd:element ref="ns2:EYKEndorsement" minOccurs="0"/>
                <xsd:element ref="ns5:_dlc_DocIdUrl" minOccurs="0"/>
                <xsd:element ref="ns2:i14ea8bbd518495ea0e20ac1ad18c527" minOccurs="0"/>
                <xsd:element ref="ns2:TaxCatchAll" minOccurs="0"/>
                <xsd:element ref="ns2:TaxCatchAllLabel" minOccurs="0"/>
                <xsd:element ref="ns2:k8128b1c45734e36a24fce652bc7ffb7" minOccurs="0"/>
                <xsd:element ref="ns2:jc981bd8ab5b47fd91abb7684c0f405b" minOccurs="0"/>
                <xsd:element ref="ns2:b4187e12891e46deb4d240a4b28bdb90" minOccurs="0"/>
                <xsd:element ref="ns2:m33678f12b5049c39a1c696686f3f70e" minOccurs="0"/>
                <xsd:element ref="ns2:i8aa7114bb7641bd86d3a4ccb4853306" minOccurs="0"/>
                <xsd:element ref="ns2:m36b233319544d999b8f04858985d3e8" minOccurs="0"/>
                <xsd:element ref="ns2:e0e024ccac5240e69ae9c38a41bfa7a5" minOccurs="0"/>
                <xsd:element ref="ns2:TaxKeywordTaxHTField" minOccurs="0"/>
                <xsd:element ref="ns2:dc12c0fcbaa8400483ae8258ed61b8c8" minOccurs="0"/>
                <xsd:element ref="ns2:n1dab9d6d8664732849b7aaffb48fb18" minOccurs="0"/>
                <xsd:element ref="ns2:jb27e7913892463ea3962391e5e5bf6b" minOccurs="0"/>
                <xsd:element ref="ns2:f4bd10f74d714a839685405af33c451c" minOccurs="0"/>
                <xsd:element ref="ns2:a17f02f1284541ecaf0310cd291db4a5" minOccurs="0"/>
                <xsd:element ref="ns2:c94e7723a71c45f09f50228010d0fe70" minOccurs="0"/>
                <xsd:element ref="ns2:EYKRequestId" minOccurs="0"/>
                <xsd:element ref="ns2:a8483d08fb074d6289c5ef76ab4c8396" minOccurs="0"/>
                <xsd:element ref="ns2:EYKIsValidContact" minOccurs="0"/>
                <xsd:element ref="ns2:EYKIsValidAuthors" minOccurs="0"/>
                <xsd:element ref="ns2:EYKDateArchived" minOccurs="0"/>
                <xsd:element ref="ns5:_dlc_DocId" minOccurs="0"/>
                <xsd:element ref="ns5:_dlc_DocIdPersistId" minOccurs="0"/>
                <xsd:element ref="ns5:EYKDSBID" minOccurs="0"/>
                <xsd:element ref="ns5:EYKHarvestCycleID" minOccurs="0"/>
                <xsd:element ref="ns2:EngagementNumber" minOccurs="0"/>
                <xsd:element ref="ns2:ma3fe9d163a54e01b9fa3fb657a8eeac" minOccurs="0"/>
                <xsd:element ref="ns2:EYKOpportunityID" minOccurs="0"/>
                <xsd:element ref="ns5:EYKOriginalSourceData" minOccurs="0"/>
                <xsd:element ref="ns5:EYKAssociatedEngagements" minOccurs="0"/>
                <xsd:element ref="ns5:EYIsMigra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18088-e62d-4edf-bbb6-409430aef268" elementFormDefault="qualified">
    <xsd:import namespace="http://schemas.microsoft.com/office/2006/documentManagement/types"/>
    <xsd:import namespace="http://schemas.microsoft.com/office/infopath/2007/PartnerControls"/>
    <xsd:element name="EYAbstract" ma:index="2" nillable="true" ma:displayName="Abstract" ma:internalName="EYAbstract">
      <xsd:simpleType>
        <xsd:restriction base="dms:Note"/>
      </xsd:simpleType>
    </xsd:element>
    <xsd:element name="EYEYOnly" ma:index="4" ma:displayName="EY Only" ma:default="1" ma:internalName="EYEYOnly" ma:readOnly="false">
      <xsd:simpleType>
        <xsd:restriction base="dms:Boolean"/>
      </xsd:simpleType>
    </xsd:element>
    <xsd:element name="EYEYAuthors" ma:index="5" nillable="true" ma:displayName="EY Authors" ma:description="Identify the authors of this file" ma:SharePointGroup="0" ma:internalName="EYEYAuthors" ma:showField="EMai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YContact" ma:index="6" nillable="true" ma:displayName="Contact" ma:list="UserInfo" ma:SharePointGroup="0" ma:internalName="EYContact" ma:showField="EMai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lassificationDataNoteField" ma:index="9" nillable="true" ma:displayName="ClassificationDataNoteField" ma:internalName="ClassificationDataNoteField" ma:readOnly="true">
      <xsd:simpleType>
        <xsd:restriction base="dms:Note"/>
      </xsd:simpleType>
    </xsd:element>
    <xsd:element name="Classification_x0020_Status" ma:index="10" nillable="true" ma:displayName="Classification Status" ma:internalName="Classification_x0020_Status" ma:readOnly="false">
      <xsd:simpleType>
        <xsd:restriction base="dms:Note"/>
      </xsd:simpleType>
    </xsd:element>
    <xsd:element name="EYKLastReviewDate" ma:index="18" nillable="true" ma:displayName="Last Review Date" ma:default="[today]" ma:format="DateOnly" ma:internalName="EYKLastReviewDate">
      <xsd:simpleType>
        <xsd:restriction base="dms:DateTime"/>
      </xsd:simpleType>
    </xsd:element>
    <xsd:element name="EYKShelfLife" ma:index="19" nillable="true" ma:displayName="Shelf Life(in months)" ma:default="18" ma:format="Dropdown" ma:internalName="EYKShelfLife">
      <xsd:simpleType>
        <xsd:restriction base="dms:Choice">
          <xsd:enumeration value="6"/>
          <xsd:enumeration value="12"/>
          <xsd:enumeration value="18"/>
          <xsd:enumeration value="24"/>
        </xsd:restriction>
      </xsd:simpleType>
    </xsd:element>
    <xsd:element name="EYRelatedItems" ma:index="21" nillable="true" ma:displayName="Related Items" ma:internalName="EYRelatedItems">
      <xsd:simpleType>
        <xsd:restriction base="dms:Note"/>
      </xsd:simpleType>
    </xsd:element>
    <xsd:element name="ExternalSource" ma:index="22" nillable="true" ma:displayName="External Source" ma:description="Identify the organization(s) that produced this file (if applicable); e.g. “Gartner Inc.”  “Greenpeace”. Separate multiple values with a semi-colon (;)" ma:internalName="ExternalSource">
      <xsd:simpleType>
        <xsd:restriction base="dms:Text">
          <xsd:maxLength value="255"/>
        </xsd:restriction>
      </xsd:simpleType>
    </xsd:element>
    <xsd:element name="EYCopyright" ma:index="23" nillable="true" ma:displayName="Copyright" ma:internalName="EYCopyright">
      <xsd:simpleType>
        <xsd:restriction base="dms:Text"/>
      </xsd:simpleType>
    </xsd:element>
    <xsd:element name="EYScoreNo" ma:index="24" nillable="true" ma:displayName="SCORE No." ma:internalName="EYScoreNo">
      <xsd:simpleType>
        <xsd:restriction base="dms:Text">
          <xsd:maxLength value="255"/>
        </xsd:restriction>
      </xsd:simpleType>
    </xsd:element>
    <xsd:element name="EYExtranetPublication" ma:index="25" ma:displayName="For Extranet Publication" ma:default="0" ma:internalName="EYExtranetPublication" ma:readOnly="false">
      <xsd:simpleType>
        <xsd:restriction base="dms:Boolean"/>
      </xsd:simpleType>
    </xsd:element>
    <xsd:element name="EYShareHideFromSearch" ma:index="30" nillable="true" ma:displayName="EY Share Hide From Search" ma:default="0" ma:description="EY Share Hide From Search" ma:indexed="true" ma:internalName="EYShareHideFromSearch" ma:readOnly="false">
      <xsd:simpleType>
        <xsd:restriction base="dms:Boolean"/>
      </xsd:simpleType>
    </xsd:element>
    <xsd:element name="EYKEndorseHistoryLog" ma:index="31" nillable="true" ma:displayName="Endorse History Log" ma:internalName="EYKEndorseHistoryLog">
      <xsd:simpleType>
        <xsd:restriction base="dms:Note"/>
      </xsd:simpleType>
    </xsd:element>
    <xsd:element name="EYKNoOfDownloads" ma:index="33" nillable="true" ma:displayName="No Of Downloads" ma:indexed="true" ma:internalName="EYKNoOfDownloads">
      <xsd:simpleType>
        <xsd:restriction base="dms:Number"/>
      </xsd:simpleType>
    </xsd:element>
    <xsd:element name="EYKNoOfViews" ma:index="34" nillable="true" ma:displayName="No Of Views" ma:indexed="true" ma:internalName="EYKNoOfViews">
      <xsd:simpleType>
        <xsd:restriction base="dms:Number"/>
      </xsd:simpleType>
    </xsd:element>
    <xsd:element name="EYKIsStubRecord" ma:index="35" nillable="true" ma:displayName="Is Stub Record" ma:internalName="EYKIsStubRecord">
      <xsd:simpleType>
        <xsd:restriction base="dms:Boolean"/>
      </xsd:simpleType>
    </xsd:element>
    <xsd:element name="EYKStubRecordURL" ma:index="37" nillable="true" ma:displayName="Stub Record URL" ma:internalName="EYKStubRecordURL">
      <xsd:simpleType>
        <xsd:restriction base="dms:Note"/>
      </xsd:simpleType>
    </xsd:element>
    <xsd:element name="EYKComments" ma:index="38" nillable="true" ma:displayName="Comments" ma:description="This is for users to be able to include a note to themselves that this document might require special handling." ma:hidden="true" ma:internalName="EYKComments">
      <xsd:simpleType>
        <xsd:restriction base="dms:Note"/>
      </xsd:simpleType>
    </xsd:element>
    <xsd:element name="EYKEndorsement" ma:index="40" nillable="true" ma:displayName="Endorsement" ma:internalName="EYKEndorsement">
      <xsd:simpleType>
        <xsd:restriction base="dms:Note"/>
      </xsd:simpleType>
    </xsd:element>
    <xsd:element name="i14ea8bbd518495ea0e20ac1ad18c527" ma:index="49" ma:taxonomy="true" ma:internalName="i14ea8bbd518495ea0e20ac1ad18c527" ma:taxonomyFieldName="EYContentType" ma:displayName="EY Content Type" ma:fieldId="{214ea8bb-d518-495e-a0e2-0ac1ad18c527}" ma:sspId="9cc9f4e4-efc4-4954-9a3a-92fa8d4fa5d0" ma:termSetId="6505b3fe-eead-400a-9754-f8a94624a621" ma:anchorId="00000000-0000-0000-0000-000000000000" ma:open="true" ma:isKeyword="false">
      <xsd:complexType>
        <xsd:sequence>
          <xsd:element ref="pc:Terms" minOccurs="0" maxOccurs="1"/>
        </xsd:sequence>
      </xsd:complexType>
    </xsd:element>
    <xsd:element name="TaxCatchAll" ma:index="50" nillable="true" ma:displayName="Taxonomy Catch All Column" ma:hidden="true" ma:list="{9badd62c-6837-41c7-8f28-adb48ce0c0d2}" ma:internalName="TaxCatchAll" ma:showField="CatchAllData" ma:web="4dd86f83-9be9-4c74-8789-8ec717073c4c">
      <xsd:complexType>
        <xsd:complexContent>
          <xsd:extension base="dms:MultiChoiceLookup">
            <xsd:sequence>
              <xsd:element name="Value" type="dms:Lookup" maxOccurs="unbounded" minOccurs="0" nillable="true"/>
            </xsd:sequence>
          </xsd:extension>
        </xsd:complexContent>
      </xsd:complexType>
    </xsd:element>
    <xsd:element name="TaxCatchAllLabel" ma:index="51" nillable="true" ma:displayName="Taxonomy Catch All Column1" ma:hidden="true" ma:list="{9badd62c-6837-41c7-8f28-adb48ce0c0d2}" ma:internalName="TaxCatchAllLabel" ma:readOnly="true" ma:showField="CatchAllDataLabel" ma:web="4dd86f83-9be9-4c74-8789-8ec717073c4c">
      <xsd:complexType>
        <xsd:complexContent>
          <xsd:extension base="dms:MultiChoiceLookup">
            <xsd:sequence>
              <xsd:element name="Value" type="dms:Lookup" maxOccurs="unbounded" minOccurs="0" nillable="true"/>
            </xsd:sequence>
          </xsd:extension>
        </xsd:complexContent>
      </xsd:complexType>
    </xsd:element>
    <xsd:element name="k8128b1c45734e36a24fce652bc7ffb7" ma:index="52" ma:taxonomy="true" ma:internalName="k8128b1c45734e36a24fce652bc7ffb7" ma:taxonomyFieldName="ServiceLineFunction" ma:displayName="Service Line / Function" ma:fieldId="{48128b1c-4573-4e36-a24f-ce652bc7ffb7}" ma:taxonomyMulti="true" ma:sspId="9cc9f4e4-efc4-4954-9a3a-92fa8d4fa5d0" ma:termSetId="a54bfafd-6ceb-41d3-a4cd-e00da9f478ef" ma:anchorId="00000000-0000-0000-0000-000000000000" ma:open="true" ma:isKeyword="false">
      <xsd:complexType>
        <xsd:sequence>
          <xsd:element ref="pc:Terms" minOccurs="0" maxOccurs="1"/>
        </xsd:sequence>
      </xsd:complexType>
    </xsd:element>
    <xsd:element name="jc981bd8ab5b47fd91abb7684c0f405b" ma:index="53" ma:taxonomy="true" ma:internalName="jc981bd8ab5b47fd91abb7684c0f405b" ma:taxonomyFieldName="GeographicApplicability" ma:displayName="Geographic Applicability" ma:fieldId="{3c981bd8-ab5b-47fd-91ab-b7684c0f405b}" ma:taxonomyMulti="true" ma:sspId="9cc9f4e4-efc4-4954-9a3a-92fa8d4fa5d0" ma:termSetId="d4205efd-bf5c-4aee-a8ac-d84b5a7eb933" ma:anchorId="00000000-0000-0000-0000-000000000000" ma:open="true" ma:isKeyword="false">
      <xsd:complexType>
        <xsd:sequence>
          <xsd:element ref="pc:Terms" minOccurs="0" maxOccurs="1"/>
        </xsd:sequence>
      </xsd:complexType>
    </xsd:element>
    <xsd:element name="b4187e12891e46deb4d240a4b28bdb90" ma:index="54" nillable="true" ma:taxonomy="true" ma:internalName="b4187e12891e46deb4d240a4b28bdb90" ma:taxonomyFieldName="ContentLanguage" ma:displayName="Content Language" ma:readOnly="false" ma:fieldId="{b4187e12-891e-46de-b4d2-40a4b28bdb90}" ma:taxonomyMulti="true" ma:sspId="9cc9f4e4-efc4-4954-9a3a-92fa8d4fa5d0" ma:termSetId="de7f4a9f-9315-4ba0-93d7-d7d3ca1129ab" ma:anchorId="00000000-0000-0000-0000-000000000000" ma:open="true" ma:isKeyword="false">
      <xsd:complexType>
        <xsd:sequence>
          <xsd:element ref="pc:Terms" minOccurs="0" maxOccurs="1"/>
        </xsd:sequence>
      </xsd:complexType>
    </xsd:element>
    <xsd:element name="m33678f12b5049c39a1c696686f3f70e" ma:index="55" nillable="true" ma:taxonomy="true" ma:internalName="m33678f12b5049c39a1c696686f3f70e" ma:taxonomyFieldName="EYIssues" ma:displayName="Solutions" ma:fieldId="{633678f1-2b50-49c3-9a1c-696686f3f70e}" ma:taxonomyMulti="true" ma:sspId="9cc9f4e4-efc4-4954-9a3a-92fa8d4fa5d0" ma:termSetId="239b5997-633a-4b4b-9814-25ca4115df09" ma:anchorId="00000000-0000-0000-0000-000000000000" ma:open="false" ma:isKeyword="false">
      <xsd:complexType>
        <xsd:sequence>
          <xsd:element ref="pc:Terms" minOccurs="0" maxOccurs="1"/>
        </xsd:sequence>
      </xsd:complexType>
    </xsd:element>
    <xsd:element name="i8aa7114bb7641bd86d3a4ccb4853306" ma:index="56" nillable="true" ma:taxonomy="true" ma:internalName="i8aa7114bb7641bd86d3a4ccb4853306" ma:taxonomyFieldName="EYMarketSegment" ma:displayName="Market Segment" ma:fieldId="{28aa7114-bb76-41bd-86d3-a4ccb4853306}" ma:taxonomyMulti="true" ma:sspId="9cc9f4e4-efc4-4954-9a3a-92fa8d4fa5d0" ma:termSetId="32a424d6-4e64-4b6e-858a-4c0b995c8a2e" ma:anchorId="00000000-0000-0000-0000-000000000000" ma:open="false" ma:isKeyword="false">
      <xsd:complexType>
        <xsd:sequence>
          <xsd:element ref="pc:Terms" minOccurs="0" maxOccurs="1"/>
        </xsd:sequence>
      </xsd:complexType>
    </xsd:element>
    <xsd:element name="m36b233319544d999b8f04858985d3e8" ma:index="57" nillable="true" ma:taxonomy="true" ma:internalName="m36b233319544d999b8f04858985d3e8" ma:taxonomyFieldName="EYTargetAudience" ma:displayName="Target Audience" ma:fieldId="{636b2333-1954-4d99-9b8f-04858985d3e8}" ma:taxonomyMulti="true" ma:sspId="9cc9f4e4-efc4-4954-9a3a-92fa8d4fa5d0" ma:termSetId="246796d0-1317-4a0f-adb0-812a08744b49" ma:anchorId="00000000-0000-0000-0000-000000000000" ma:open="false" ma:isKeyword="false">
      <xsd:complexType>
        <xsd:sequence>
          <xsd:element ref="pc:Terms" minOccurs="0" maxOccurs="1"/>
        </xsd:sequence>
      </xsd:complexType>
    </xsd:element>
    <xsd:element name="e0e024ccac5240e69ae9c38a41bfa7a5" ma:index="58" ma:taxonomy="true" ma:internalName="e0e024ccac5240e69ae9c38a41bfa7a5" ma:taxonomyFieldName="Sector" ma:displayName="Sector" ma:readOnly="false" ma:fieldId="{e0e024cc-ac52-40e6-9ae9-c38a41bfa7a5}" ma:taxonomyMulti="true" ma:sspId="9cc9f4e4-efc4-4954-9a3a-92fa8d4fa5d0" ma:termSetId="a2f97da7-e69b-4e00-a045-c556c68352c3" ma:anchorId="00000000-0000-0000-0000-000000000000" ma:open="true" ma:isKeyword="false">
      <xsd:complexType>
        <xsd:sequence>
          <xsd:element ref="pc:Terms" minOccurs="0" maxOccurs="1"/>
        </xsd:sequence>
      </xsd:complexType>
    </xsd:element>
    <xsd:element name="TaxKeywordTaxHTField" ma:index="59"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dc12c0fcbaa8400483ae8258ed61b8c8" ma:index="60" nillable="true" ma:taxonomy="true" ma:internalName="dc12c0fcbaa8400483ae8258ed61b8c8" ma:taxonomyFieldName="EYCommunitySpecificTerms" ma:displayName="Community Specific Terms" ma:fieldId="{dc12c0fc-baa8-4004-83ae-8258ed61b8c8}" ma:taxonomyMulti="true" ma:sspId="9cc9f4e4-efc4-4954-9a3a-92fa8d4fa5d0" ma:termSetId="279c7b15-ecb7-44cd-a7ab-eeea417286fd" ma:anchorId="00000000-0000-0000-0000-000000000000" ma:open="false" ma:isKeyword="false">
      <xsd:complexType>
        <xsd:sequence>
          <xsd:element ref="pc:Terms" minOccurs="0" maxOccurs="1"/>
        </xsd:sequence>
      </xsd:complexType>
    </xsd:element>
    <xsd:element name="n1dab9d6d8664732849b7aaffb48fb18" ma:index="61" nillable="true" ma:taxonomy="true" ma:internalName="n1dab9d6d8664732849b7aaffb48fb18" ma:taxonomyFieldName="MethodName" ma:displayName="Method Name" ma:fieldId="{71dab9d6-d866-4732-849b-7aaffb48fb18}" ma:taxonomyMulti="true" ma:sspId="9cc9f4e4-efc4-4954-9a3a-92fa8d4fa5d0" ma:termSetId="ff854fd0-0285-4ae1-98db-1727847a79ad" ma:anchorId="00000000-0000-0000-0000-000000000000" ma:open="false" ma:isKeyword="false">
      <xsd:complexType>
        <xsd:sequence>
          <xsd:element ref="pc:Terms" minOccurs="0" maxOccurs="1"/>
        </xsd:sequence>
      </xsd:complexType>
    </xsd:element>
    <xsd:element name="jb27e7913892463ea3962391e5e5bf6b" ma:index="62" nillable="true" ma:taxonomy="true" ma:internalName="jb27e7913892463ea3962391e5e5bf6b" ma:taxonomyFieldName="MethodWorkProduct" ma:displayName="Method Work Product" ma:fieldId="{3b27e791-3892-463e-a396-2391e5e5bf6b}" ma:taxonomyMulti="true" ma:sspId="9cc9f4e4-efc4-4954-9a3a-92fa8d4fa5d0" ma:termSetId="5045ebf6-bf91-4ba5-9f35-a166421a658c" ma:anchorId="00000000-0000-0000-0000-000000000000" ma:open="false" ma:isKeyword="false">
      <xsd:complexType>
        <xsd:sequence>
          <xsd:element ref="pc:Terms" minOccurs="0" maxOccurs="1"/>
        </xsd:sequence>
      </xsd:complexType>
    </xsd:element>
    <xsd:element name="f4bd10f74d714a839685405af33c451c" ma:index="63" nillable="true" ma:taxonomy="true" ma:internalName="f4bd10f74d714a839685405af33c451c" ma:taxonomyFieldName="EYKEndorsedBy" ma:displayName="Endorsed By" ma:default="" ma:fieldId="{f4bd10f7-4d71-4a83-9685-405af33c451c}" ma:taxonomyMulti="true" ma:sspId="9cc9f4e4-efc4-4954-9a3a-92fa8d4fa5d0" ma:termSetId="a17caa84-b9d1-4098-a3de-cadb1307e722" ma:anchorId="00000000-0000-0000-0000-000000000000" ma:open="false" ma:isKeyword="false">
      <xsd:complexType>
        <xsd:sequence>
          <xsd:element ref="pc:Terms" minOccurs="0" maxOccurs="1"/>
        </xsd:sequence>
      </xsd:complexType>
    </xsd:element>
    <xsd:element name="a17f02f1284541ecaf0310cd291db4a5" ma:index="64" nillable="true" ma:taxonomy="true" ma:internalName="a17f02f1284541ecaf0310cd291db4a5" ma:taxonomyFieldName="EYKKnowledgeDomainOwner" ma:displayName="Knowledge Domain Owner" ma:fieldId="{a17f02f1-2845-41ec-af03-10cd291db4a5}" ma:sspId="9cc9f4e4-efc4-4954-9a3a-92fa8d4fa5d0" ma:termSetId="f135dbd5-70a4-496e-bfae-75b7cb045959" ma:anchorId="00000000-0000-0000-0000-000000000000" ma:open="true" ma:isKeyword="false">
      <xsd:complexType>
        <xsd:sequence>
          <xsd:element ref="pc:Terms" minOccurs="0" maxOccurs="1"/>
        </xsd:sequence>
      </xsd:complexType>
    </xsd:element>
    <xsd:element name="c94e7723a71c45f09f50228010d0fe70" ma:index="65" nillable="true" ma:taxonomy="true" ma:internalName="c94e7723a71c45f09f50228010d0fe70" ma:taxonomyFieldName="EYKRelatedKnowledgeDomain" ma:displayName="Related Knowledge Domain" ma:fieldId="{c94e7723-a71c-45f0-9f50-228010d0fe70}" ma:taxonomyMulti="true" ma:sspId="9cc9f4e4-efc4-4954-9a3a-92fa8d4fa5d0" ma:termSetId="f135dbd5-70a4-496e-bfae-75b7cb045959" ma:anchorId="00000000-0000-0000-0000-000000000000" ma:open="true" ma:isKeyword="false">
      <xsd:complexType>
        <xsd:sequence>
          <xsd:element ref="pc:Terms" minOccurs="0" maxOccurs="1"/>
        </xsd:sequence>
      </xsd:complexType>
    </xsd:element>
    <xsd:element name="EYKRequestId" ma:index="66" nillable="true" ma:displayName="Request ID" ma:description="Request ID" ma:hidden="true" ma:internalName="EYKRequestId">
      <xsd:simpleType>
        <xsd:restriction base="dms:Text">
          <xsd:maxLength value="255"/>
        </xsd:restriction>
      </xsd:simpleType>
    </xsd:element>
    <xsd:element name="a8483d08fb074d6289c5ef76ab4c8396" ma:index="67" nillable="true" ma:taxonomy="true" ma:internalName="a8483d08fb074d6289c5ef76ab4c8396" ma:taxonomyFieldName="EYKStubRecordType" ma:displayName="Stub Record Type" ma:indexed="true" ma:default="" ma:fieldId="{a8483d08-fb07-4d62-89c5-ef76ab4c8396}" ma:sspId="9cc9f4e4-efc4-4954-9a3a-92fa8d4fa5d0" ma:termSetId="54f64295-64ed-4036-b208-c76be4d842c5" ma:anchorId="00000000-0000-0000-0000-000000000000" ma:open="false" ma:isKeyword="false">
      <xsd:complexType>
        <xsd:sequence>
          <xsd:element ref="pc:Terms" minOccurs="0" maxOccurs="1"/>
        </xsd:sequence>
      </xsd:complexType>
    </xsd:element>
    <xsd:element name="EYKIsValidContact" ma:index="68" nillable="true" ma:displayName="Is Invalid Contact" ma:default="0" ma:description="Is Invalid Contact" ma:internalName="EYKIsValidContact" ma:readOnly="false">
      <xsd:simpleType>
        <xsd:restriction base="dms:Boolean"/>
      </xsd:simpleType>
    </xsd:element>
    <xsd:element name="EYKIsValidAuthors" ma:index="69" nillable="true" ma:displayName="Is Invalid Authors" ma:default="0" ma:description="Is Invalid Authors" ma:internalName="EYKIsValidAuthors" ma:readOnly="false">
      <xsd:simpleType>
        <xsd:restriction base="dms:Boolean"/>
      </xsd:simpleType>
    </xsd:element>
    <xsd:element name="EYKDateArchived" ma:index="70" nillable="true" ma:displayName="Date Archived" ma:description="EYKDateArchived" ma:format="DateOnly" ma:hidden="true" ma:internalName="EYKDateArchived">
      <xsd:simpleType>
        <xsd:restriction base="dms:DateTime"/>
      </xsd:simpleType>
    </xsd:element>
    <xsd:element name="EngagementNumber" ma:index="75" nillable="true" ma:displayName="Engagement Number" ma:internalName="EngagementNumber">
      <xsd:simpleType>
        <xsd:restriction base="dms:Note"/>
      </xsd:simpleType>
    </xsd:element>
    <xsd:element name="ma3fe9d163a54e01b9fa3fb657a8eeac" ma:index="76" nillable="true" ma:taxonomy="true" ma:internalName="ma3fe9d163a54e01b9fa3fb657a8eeac" ma:taxonomyFieldName="EYKBusinessTriggers" ma:displayName="Buyer" ma:fieldId="{6a3fe9d1-63a5-4e01-b9fa-3fb657a8eeac}" ma:taxonomyMulti="true" ma:sspId="9cc9f4e4-efc4-4954-9a3a-92fa8d4fa5d0" ma:termSetId="6a3fe9d1-36a5-4e01-b9fa-3fb657a8eeac" ma:anchorId="00000000-0000-0000-0000-000000000000" ma:open="true" ma:isKeyword="false">
      <xsd:complexType>
        <xsd:sequence>
          <xsd:element ref="pc:Terms" minOccurs="0" maxOccurs="1"/>
        </xsd:sequence>
      </xsd:complexType>
    </xsd:element>
    <xsd:element name="EYKOpportunityID" ma:index="78" nillable="true" ma:displayName="Opportunity ID" ma:internalName="EYKOpportunity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b9490a-6539-4b3d-a00d-85d1ae6c4bae" elementFormDefault="qualified">
    <xsd:import namespace="http://schemas.microsoft.com/office/2006/documentManagement/types"/>
    <xsd:import namespace="http://schemas.microsoft.com/office/infopath/2007/PartnerControls"/>
    <xsd:element name="EYMajorPubDate" ma:index="3" nillable="true" ma:displayName="Major Publication Date" ma:format="DateOnly" ma:internalName="EYMajorPub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9adbeff-1f70-49b0-bb78-230e8a3e1da5" elementFormDefault="qualified">
    <xsd:import namespace="http://schemas.microsoft.com/office/2006/documentManagement/types"/>
    <xsd:import namespace="http://schemas.microsoft.com/office/infopath/2007/PartnerControls"/>
    <xsd:element name="EYKArchiveHistoryLog" ma:index="32" nillable="true" ma:displayName="Archive History Log" ma:internalName="EYKArchiveHistoryLog">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d86f83-9be9-4c74-8789-8ec717073c4c" elementFormDefault="qualified">
    <xsd:import namespace="http://schemas.microsoft.com/office/2006/documentManagement/types"/>
    <xsd:import namespace="http://schemas.microsoft.com/office/infopath/2007/PartnerControls"/>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71" nillable="true" ma:displayName="Document ID Value" ma:description="The value of the document ID assigned to this item." ma:internalName="_dlc_DocId" ma:readOnly="true">
      <xsd:simpleType>
        <xsd:restriction base="dms:Text"/>
      </xsd:simpleType>
    </xsd:element>
    <xsd:element name="_dlc_DocIdPersistId" ma:index="72" nillable="true" ma:displayName="Persist ID" ma:description="Keep ID on add." ma:hidden="true" ma:internalName="_dlc_DocIdPersistId" ma:readOnly="true">
      <xsd:simpleType>
        <xsd:restriction base="dms:Boolean"/>
      </xsd:simpleType>
    </xsd:element>
    <xsd:element name="EYKDSBID" ma:index="73" nillable="true" ma:displayName="DSB ID" ma:internalName="EYKDSBID">
      <xsd:simpleType>
        <xsd:restriction base="dms:Text">
          <xsd:maxLength value="255"/>
        </xsd:restriction>
      </xsd:simpleType>
    </xsd:element>
    <xsd:element name="EYKHarvestCycleID" ma:index="74" nillable="true" ma:displayName="Harvest Cycle ID" ma:internalName="EYKHarvestCycleID">
      <xsd:simpleType>
        <xsd:restriction base="dms:Text">
          <xsd:maxLength value="255"/>
        </xsd:restriction>
      </xsd:simpleType>
    </xsd:element>
    <xsd:element name="EYKOriginalSourceData" ma:index="79" nillable="true" ma:displayName="Original Source Data" ma:internalName="EYKOriginalSourceData">
      <xsd:simpleType>
        <xsd:restriction base="dms:Note">
          <xsd:maxLength value="255"/>
        </xsd:restriction>
      </xsd:simpleType>
    </xsd:element>
    <xsd:element name="EYKAssociatedEngagements" ma:index="80" nillable="true" ma:displayName="Associated Engagements" ma:internalName="EYKAssociatedEngagements">
      <xsd:simpleType>
        <xsd:restriction base="dms:Note">
          <xsd:maxLength value="255"/>
        </xsd:restriction>
      </xsd:simpleType>
    </xsd:element>
    <xsd:element name="EYIsMigrated" ma:index="81" nillable="true" ma:displayName="EYIsMigrated" ma:default="0" ma:internalName="EYIsMigrat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3" ma:displayName="Content Type"/>
        <xsd:element ref="dc:title"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ExternalSource xmlns="35818088-e62d-4edf-bbb6-409430aef268" xsi:nil="true"/>
    <m36b233319544d999b8f04858985d3e8 xmlns="35818088-e62d-4edf-bbb6-409430aef268">
      <Terms xmlns="http://schemas.microsoft.com/office/infopath/2007/PartnerControls"/>
    </m36b233319544d999b8f04858985d3e8>
    <EYKAssociatedEngagements xmlns="4dd86f83-9be9-4c74-8789-8ec717073c4c" xsi:nil="true"/>
    <EYAbstract xmlns="35818088-e62d-4edf-bbb6-409430aef268">The Life 500 Proactive Customer Service offering increases personalized proactive customer service for life insurance and annuities clients. </EYAbstract>
    <EYKOpportunityID xmlns="35818088-e62d-4edf-bbb6-409430aef268" xsi:nil="true"/>
    <EYExtranetPublication xmlns="35818088-e62d-4edf-bbb6-409430aef268">false</EYExtranetPublication>
    <EYKComments xmlns="35818088-e62d-4edf-bbb6-409430aef268" xsi:nil="true"/>
    <EYKIsValidContact xmlns="35818088-e62d-4edf-bbb6-409430aef268">false</EYKIsValidContact>
    <ma3fe9d163a54e01b9fa3fb657a8eeac xmlns="35818088-e62d-4edf-bbb6-409430aef268">
      <Terms xmlns="http://schemas.microsoft.com/office/infopath/2007/PartnerControls"/>
    </ma3fe9d163a54e01b9fa3fb657a8eeac>
    <EYIsMigrated xmlns="4dd86f83-9be9-4c74-8789-8ec717073c4c">true</EYIsMigrated>
    <EYKArchiveHistoryLog xmlns="19adbeff-1f70-49b0-bb78-230e8a3e1da5" xsi:nil="true"/>
    <f4bd10f74d714a839685405af33c451c xmlns="35818088-e62d-4edf-bbb6-409430aef268">
      <Terms xmlns="http://schemas.microsoft.com/office/infopath/2007/PartnerControls"/>
    </f4bd10f74d714a839685405af33c451c>
    <EYKIsValidAuthors xmlns="35818088-e62d-4edf-bbb6-409430aef268">false</EYKIsValidAuthors>
    <EYMajorPubDate xmlns="f7b9490a-6539-4b3d-a00d-85d1ae6c4bae">2023-07-13T22:00:00+00:00</EYMajorPubDate>
    <EYEYOnly xmlns="35818088-e62d-4edf-bbb6-409430aef268">false</EYEYOnly>
    <m33678f12b5049c39a1c696686f3f70e xmlns="35818088-e62d-4edf-bbb6-409430aef268">
      <Terms xmlns="http://schemas.microsoft.com/office/infopath/2007/PartnerControls">
        <TermInfo xmlns="http://schemas.microsoft.com/office/infopath/2007/PartnerControls">
          <TermName xmlns="http://schemas.microsoft.com/office/infopath/2007/PartnerControls">Pegasystems</TermName>
          <TermId xmlns="http://schemas.microsoft.com/office/infopath/2007/PartnerControls">83822ee9-a8b7-44e8-b0eb-0bc556438aee</TermId>
        </TermInfo>
      </Terms>
    </m33678f12b5049c39a1c696686f3f70e>
    <EYKDSBID xmlns="4dd86f83-9be9-4c74-8789-8ec717073c4c" xsi:nil="true"/>
    <k8128b1c45734e36a24fce652bc7ffb7 xmlns="35818088-e62d-4edf-bbb6-409430aef268">
      <Terms xmlns="http://schemas.microsoft.com/office/infopath/2007/PartnerControls">
        <TermInfo xmlns="http://schemas.microsoft.com/office/infopath/2007/PartnerControls">
          <TermName xmlns="http://schemas.microsoft.com/office/infopath/2007/PartnerControls">All Service Lines/Functions</TermName>
          <TermId xmlns="http://schemas.microsoft.com/office/infopath/2007/PartnerControls">5182e370-846e-4ed9-a89d-b5e4d9f962d2</TermId>
        </TermInfo>
      </Terms>
    </k8128b1c45734e36a24fce652bc7ffb7>
    <jb27e7913892463ea3962391e5e5bf6b xmlns="35818088-e62d-4edf-bbb6-409430aef268">
      <Terms xmlns="http://schemas.microsoft.com/office/infopath/2007/PartnerControls"/>
    </jb27e7913892463ea3962391e5e5bf6b>
    <e0e024ccac5240e69ae9c38a41bfa7a5 xmlns="35818088-e62d-4edf-bbb6-409430aef268">
      <Terms xmlns="http://schemas.microsoft.com/office/infopath/2007/PartnerControls">
        <TermInfo xmlns="http://schemas.microsoft.com/office/infopath/2007/PartnerControls">
          <TermName xmlns="http://schemas.microsoft.com/office/infopath/2007/PartnerControls">Insurance</TermName>
          <TermId xmlns="http://schemas.microsoft.com/office/infopath/2007/PartnerControls">5b80bbc8-1abb-48eb-87d6-894c1651c290</TermId>
        </TermInfo>
      </Terms>
    </e0e024ccac5240e69ae9c38a41bfa7a5>
    <EYKRequestId xmlns="35818088-e62d-4edf-bbb6-409430aef268" xsi:nil="true"/>
    <EYCopyright xmlns="35818088-e62d-4edf-bbb6-409430aef268" xsi:nil="true"/>
    <TaxCatchAll xmlns="35818088-e62d-4edf-bbb6-409430aef268">
      <Value>4128</Value>
      <Value>11</Value>
      <Value>1727</Value>
      <Value>157</Value>
      <Value>41</Value>
      <Value>23</Value>
      <Value>4</Value>
    </TaxCatchAll>
    <a8483d08fb074d6289c5ef76ab4c8396 xmlns="35818088-e62d-4edf-bbb6-409430aef268">
      <Terms xmlns="http://schemas.microsoft.com/office/infopath/2007/PartnerControls"/>
    </a8483d08fb074d6289c5ef76ab4c8396>
    <EYKIsStubRecord xmlns="35818088-e62d-4edf-bbb6-409430aef268">false</EYKIsStubRecord>
    <EYKStubRecordURL xmlns="35818088-e62d-4edf-bbb6-409430aef268" xsi:nil="true"/>
    <b4187e12891e46deb4d240a4b28bdb90 xmlns="35818088-e62d-4edf-bbb6-409430aef268">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556a818d-2fa5-4ece-a7c0-2ca1d2dc5c77</TermId>
        </TermInfo>
      </Terms>
    </b4187e12891e46deb4d240a4b28bdb90>
    <EngagementNumber xmlns="35818088-e62d-4edf-bbb6-409430aef268" xsi:nil="true"/>
    <EYScoreNo xmlns="35818088-e62d-4edf-bbb6-409430aef268">005633-23Gbl </EYScoreNo>
    <n1dab9d6d8664732849b7aaffb48fb18 xmlns="35818088-e62d-4edf-bbb6-409430aef268">
      <Terms xmlns="http://schemas.microsoft.com/office/infopath/2007/PartnerControls"/>
    </n1dab9d6d8664732849b7aaffb48fb18>
    <EYRelatedItems xmlns="35818088-e62d-4edf-bbb6-409430aef268">[{"Id":1,"Title":"Life 500 Proactive Customer Service - Internal Alliance Offering Brief.pptx","Url":"https://sharecontent.ey.net/cms/PursuitMaterials2/Shared%20Documents/2023/07/14/Life%20500%20Proactive%20Customer%20Service%20-%20Internal%20Alliance%20Offering%20Brief.pptx","DocID":"ZD3KK3S3X3TF-1046829333-11667","ItemTitle":"Life 500 Proactive Customer Service - Internal Alliance Offering Brief"}]</EYRelatedItems>
    <EYKEndorseHistoryLog xmlns="35818088-e62d-4edf-bbb6-409430aef268" xsi:nil="true"/>
    <i8aa7114bb7641bd86d3a4ccb4853306 xmlns="35818088-e62d-4edf-bbb6-409430aef268">
      <Terms xmlns="http://schemas.microsoft.com/office/infopath/2007/PartnerControls"/>
    </i8aa7114bb7641bd86d3a4ccb4853306>
    <EYKDateArchived xmlns="35818088-e62d-4edf-bbb6-409430aef268" xsi:nil="true"/>
    <EYKOriginalSourceData xmlns="4dd86f83-9be9-4c74-8789-8ec717073c4c" xsi:nil="true"/>
    <EYEYAuthors xmlns="35818088-e62d-4edf-bbb6-409430aef268">
      <UserInfo>
        <DisplayName>i:0#.w|us\lb727tx</DisplayName>
        <AccountId>60783</AccountId>
        <AccountType/>
      </UserInfo>
      <UserInfo>
        <DisplayName>i:0#.w|us\angapli</DisplayName>
        <AccountId>64797</AccountId>
        <AccountType/>
      </UserInfo>
      <UserInfo>
        <DisplayName>i:0#.w|us\ej565ka</DisplayName>
        <AccountId>208446</AccountId>
        <AccountType/>
      </UserInfo>
    </EYEYAuthors>
    <EYContact xmlns="35818088-e62d-4edf-bbb6-409430aef268">
      <UserInfo>
        <DisplayName>Anupam Vachaspati</DisplayName>
        <AccountId>60783</AccountId>
        <AccountType/>
      </UserInfo>
    </EYContact>
    <EYKNoOfDownloads xmlns="35818088-e62d-4edf-bbb6-409430aef268" xsi:nil="true"/>
    <jc981bd8ab5b47fd91abb7684c0f405b xmlns="35818088-e62d-4edf-bbb6-409430aef268">
      <Terms xmlns="http://schemas.microsoft.com/office/infopath/2007/PartnerControls">
        <TermInfo xmlns="http://schemas.microsoft.com/office/infopath/2007/PartnerControls">
          <TermName xmlns="http://schemas.microsoft.com/office/infopath/2007/PartnerControls">Global</TermName>
          <TermId xmlns="http://schemas.microsoft.com/office/infopath/2007/PartnerControls">500f1427-2ec5-408e-9c7e-c7ecab3f14e9</TermId>
        </TermInfo>
      </Terms>
    </jc981bd8ab5b47fd91abb7684c0f405b>
    <TaxKeywordTaxHTField xmlns="35818088-e62d-4edf-bbb6-409430aef268">
      <Terms xmlns="http://schemas.microsoft.com/office/infopath/2007/PartnerControls"/>
    </TaxKeywordTaxHTField>
    <dc12c0fcbaa8400483ae8258ed61b8c8 xmlns="35818088-e62d-4edf-bbb6-409430aef268">
      <Terms xmlns="http://schemas.microsoft.com/office/infopath/2007/PartnerControls"/>
    </dc12c0fcbaa8400483ae8258ed61b8c8>
    <EYKLastReviewDate xmlns="35818088-e62d-4edf-bbb6-409430aef268">2023-07-13T22:00:00+00:00</EYKLastReviewDate>
    <EYKEndorsement xmlns="35818088-e62d-4edf-bbb6-409430aef268" xsi:nil="true"/>
    <Classification_x0020_Status xmlns="35818088-e62d-4edf-bbb6-409430aef268" xsi:nil="true"/>
    <EYShareHideFromSearch xmlns="35818088-e62d-4edf-bbb6-409430aef268">false</EYShareHideFromSearch>
    <c94e7723a71c45f09f50228010d0fe70 xmlns="35818088-e62d-4edf-bbb6-409430aef268">
      <Terms xmlns="http://schemas.microsoft.com/office/infopath/2007/PartnerControls"/>
    </c94e7723a71c45f09f50228010d0fe70>
    <EYKNoOfViews xmlns="35818088-e62d-4edf-bbb6-409430aef268" xsi:nil="true"/>
    <EYKShelfLife xmlns="35818088-e62d-4edf-bbb6-409430aef268">18</EYKShelfLife>
    <i14ea8bbd518495ea0e20ac1ad18c527 xmlns="35818088-e62d-4edf-bbb6-409430aef268">
      <Terms xmlns="http://schemas.microsoft.com/office/infopath/2007/PartnerControls">
        <TermInfo xmlns="http://schemas.microsoft.com/office/infopath/2007/PartnerControls">
          <TermName xmlns="http://schemas.microsoft.com/office/infopath/2007/PartnerControls">Service and Solution Overviews</TermName>
          <TermId xmlns="http://schemas.microsoft.com/office/infopath/2007/PartnerControls">b959787b-724c-4f4a-8304-3385b1c8a24e</TermId>
        </TermInfo>
      </Terms>
    </i14ea8bbd518495ea0e20ac1ad18c527>
    <a17f02f1284541ecaf0310cd291db4a5 xmlns="35818088-e62d-4edf-bbb6-409430aef268">
      <Terms xmlns="http://schemas.microsoft.com/office/infopath/2007/PartnerControls">
        <TermInfo xmlns="http://schemas.microsoft.com/office/infopath/2007/PartnerControls">
          <TermName xmlns="http://schemas.microsoft.com/office/infopath/2007/PartnerControls">Alliance and Ecosystem Relationships</TermName>
          <TermId xmlns="http://schemas.microsoft.com/office/infopath/2007/PartnerControls">85d9465f-9b20-4cbf-8a35-e1f983854cec</TermId>
        </TermInfo>
      </Terms>
    </a17f02f1284541ecaf0310cd291db4a5>
    <EYKHarvestCycleID xmlns="4dd86f83-9be9-4c74-8789-8ec717073c4c" xsi:nil="true"/>
    <_dlc_DocId xmlns="4dd86f83-9be9-4c74-8789-8ec717073c4c">ZD3KK3S3X3TF-1046829333-11666</_dlc_DocId>
    <_dlc_DocIdUrl xmlns="4dd86f83-9be9-4c74-8789-8ec717073c4c">
      <Url>https://sharecontent.ey.net/cms/PursuitMaterials2/_layouts/15/DocIdRedir.aspx?ID=ZD3KK3S3X3TF-1046829333-11666</Url>
      <Description>ZD3KK3S3X3TF-1046829333-11666</Description>
    </_dlc_DocIdUrl>
  </documentManagement>
</p:properties>
</file>

<file path=customXml/itemProps1.xml><?xml version="1.0" encoding="utf-8"?>
<ds:datastoreItem xmlns:ds="http://schemas.openxmlformats.org/officeDocument/2006/customXml" ds:itemID="{B1CCDB80-AE94-4AA0-B2D4-1E4A1CDCDB39}">
  <ds:schemaRefs>
    <ds:schemaRef ds:uri="http://schemas.microsoft.com/sharepoint/v3/contenttype/forms"/>
  </ds:schemaRefs>
</ds:datastoreItem>
</file>

<file path=customXml/itemProps2.xml><?xml version="1.0" encoding="utf-8"?>
<ds:datastoreItem xmlns:ds="http://schemas.openxmlformats.org/officeDocument/2006/customXml" ds:itemID="{AD5075C6-7836-4647-8734-65C050604740}">
  <ds:schemaRefs>
    <ds:schemaRef ds:uri="http://schemas.microsoft.com/sharepoint/events"/>
  </ds:schemaRefs>
</ds:datastoreItem>
</file>

<file path=customXml/itemProps3.xml><?xml version="1.0" encoding="utf-8"?>
<ds:datastoreItem xmlns:ds="http://schemas.openxmlformats.org/officeDocument/2006/customXml" ds:itemID="{206352EF-71BB-450D-9188-521C3F33F4DF}">
  <ds:schemaRefs>
    <ds:schemaRef ds:uri="Microsoft.SharePoint.Taxonomy.ContentTypeSync"/>
  </ds:schemaRefs>
</ds:datastoreItem>
</file>

<file path=customXml/itemProps4.xml><?xml version="1.0" encoding="utf-8"?>
<ds:datastoreItem xmlns:ds="http://schemas.openxmlformats.org/officeDocument/2006/customXml" ds:itemID="{083BF3B4-E471-471E-83D9-5B5777AB94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818088-e62d-4edf-bbb6-409430aef268"/>
    <ds:schemaRef ds:uri="f7b9490a-6539-4b3d-a00d-85d1ae6c4bae"/>
    <ds:schemaRef ds:uri="19adbeff-1f70-49b0-bb78-230e8a3e1da5"/>
    <ds:schemaRef ds:uri="4dd86f83-9be9-4c74-8789-8ec717073c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B820A3C3-75A9-47A8-808F-584828132AE4}">
  <ds:schemaRefs>
    <ds:schemaRef ds:uri="http://schemas.microsoft.com/office/2006/metadata/properties"/>
    <ds:schemaRef ds:uri="http://schemas.microsoft.com/office/infopath/2007/PartnerControls"/>
    <ds:schemaRef ds:uri="35818088-e62d-4edf-bbb6-409430aef268"/>
    <ds:schemaRef ds:uri="4dd86f83-9be9-4c74-8789-8ec717073c4c"/>
    <ds:schemaRef ds:uri="19adbeff-1f70-49b0-bb78-230e8a3e1da5"/>
    <ds:schemaRef ds:uri="f7b9490a-6539-4b3d-a00d-85d1ae6c4bae"/>
  </ds:schemaRefs>
</ds:datastoreItem>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633246</vt:lpwstr>
  </property>
  <property fmtid="{D5CDD505-2E9C-101B-9397-08002B2CF9AE}" pid="4" name="OptimizationTime">
    <vt:lpwstr>20240330_1135</vt:lpwstr>
  </property>
</Properties>
</file>

<file path=docProps/app.xml><?xml version="1.0" encoding="utf-8"?>
<Properties xmlns="http://schemas.openxmlformats.org/officeDocument/2006/extended-properties" xmlns:vt="http://schemas.openxmlformats.org/officeDocument/2006/docPropsVTypes">
  <Template>Global_EY_widescreen_presentation_2019_v1.4</Template>
  <TotalTime>0</TotalTime>
  <Words>902</Words>
  <Application>Microsoft Office PowerPoint</Application>
  <PresentationFormat>Custom</PresentationFormat>
  <Paragraphs>56</Paragraphs>
  <Slides>3</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9" baseType="lpstr">
      <vt:lpstr>Arial</vt:lpstr>
      <vt:lpstr>EYInterstate</vt:lpstr>
      <vt:lpstr>EYInterstate Light</vt:lpstr>
      <vt:lpstr>eyinterstate-Bold</vt:lpstr>
      <vt:lpstr>EY dark background</vt:lpstr>
      <vt:lpstr>think-cell Slide</vt:lpstr>
      <vt:lpstr>Life 500 Proactive Customer Service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500 Proactive Customer Service - External Alliance Offering Brief</dc:title>
  <dc:creator/>
  <cp:keywords/>
  <cp:lastModifiedBy/>
  <cp:revision>1</cp:revision>
  <dcterms:created xsi:type="dcterms:W3CDTF">2023-07-14T07:57:33Z</dcterms:created>
  <dcterms:modified xsi:type="dcterms:W3CDTF">2024-03-30T18:35:38Z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0x010100826318CDA76982469C2C3CD2CD5847410200FE50EC723BBB4EE093E11CAD7ADFFF7A00E5DF7E2EC2C2834EB4E2F8EBFDF3D80F</vt:lpwstr>
  </property>
  <property fmtid="{D5CDD505-2E9C-101B-9397-08002B2CF9AE}" pid="3" name="_dlc_DocIdItemGuid">
    <vt:lpwstr>ec2f1781-769b-4d00-a1d9-67ca80cc6e57</vt:lpwstr>
  </property>
  <property fmtid="{D5CDD505-2E9C-101B-9397-08002B2CF9AE}" pid="4" name="TaxKeyword">
    <vt:lpwstr/>
  </property>
  <property fmtid="{D5CDD505-2E9C-101B-9397-08002B2CF9AE}" pid="5" name="EYKEndorsedBy">
    <vt:lpwstr/>
  </property>
  <property fmtid="{D5CDD505-2E9C-101B-9397-08002B2CF9AE}" pid="6" name="EYKStubRecordType">
    <vt:lpwstr/>
  </property>
  <property fmtid="{D5CDD505-2E9C-101B-9397-08002B2CF9AE}" pid="7" name="EYKKnowledgeDomainOwner">
    <vt:lpwstr>157;#Alliance and Ecosystem Relationships|85d9465f-9b20-4cbf-8a35-e1f983854cec</vt:lpwstr>
  </property>
  <property fmtid="{D5CDD505-2E9C-101B-9397-08002B2CF9AE}" pid="8" name="EYTargetAudience">
    <vt:lpwstr/>
  </property>
  <property fmtid="{D5CDD505-2E9C-101B-9397-08002B2CF9AE}" pid="9" name="ContentLanguage">
    <vt:lpwstr>4;#English|556a818d-2fa5-4ece-a7c0-2ca1d2dc5c77</vt:lpwstr>
  </property>
  <property fmtid="{D5CDD505-2E9C-101B-9397-08002B2CF9AE}" pid="10" name="EYKBusinessTriggers">
    <vt:lpwstr/>
  </property>
  <property fmtid="{D5CDD505-2E9C-101B-9397-08002B2CF9AE}" pid="11" name="ServiceLineFunction">
    <vt:lpwstr>23;#All Service Lines/Functions|5182e370-846e-4ed9-a89d-b5e4d9f962d2</vt:lpwstr>
  </property>
  <property fmtid="{D5CDD505-2E9C-101B-9397-08002B2CF9AE}" pid="12" name="EYContentType">
    <vt:lpwstr>4128;#Service and Solution Overviews|b959787b-724c-4f4a-8304-3385b1c8a24e</vt:lpwstr>
  </property>
  <property fmtid="{D5CDD505-2E9C-101B-9397-08002B2CF9AE}" pid="13" name="MethodWorkProduct">
    <vt:lpwstr/>
  </property>
  <property fmtid="{D5CDD505-2E9C-101B-9397-08002B2CF9AE}" pid="14" name="EYKRelatedKnowledgeDomain">
    <vt:lpwstr/>
  </property>
  <property fmtid="{D5CDD505-2E9C-101B-9397-08002B2CF9AE}" pid="15" name="Sector">
    <vt:lpwstr>41;#Insurance|5b80bbc8-1abb-48eb-87d6-894c1651c290</vt:lpwstr>
  </property>
  <property fmtid="{D5CDD505-2E9C-101B-9397-08002B2CF9AE}" pid="16" name="GeographicApplicability">
    <vt:lpwstr>11;#Global|500f1427-2ec5-408e-9c7e-c7ecab3f14e9</vt:lpwstr>
  </property>
  <property fmtid="{D5CDD505-2E9C-101B-9397-08002B2CF9AE}" pid="17" name="EYMarketSegment">
    <vt:lpwstr/>
  </property>
  <property fmtid="{D5CDD505-2E9C-101B-9397-08002B2CF9AE}" pid="18" name="EYCommunitySpecificTerms">
    <vt:lpwstr/>
  </property>
  <property fmtid="{D5CDD505-2E9C-101B-9397-08002B2CF9AE}" pid="19" name="EYIssues">
    <vt:lpwstr>1727;#Pegasystems|83822ee9-a8b7-44e8-b0eb-0bc556438aee</vt:lpwstr>
  </property>
  <property fmtid="{D5CDD505-2E9C-101B-9397-08002B2CF9AE}" pid="20" name="MethodName">
    <vt:lpwstr/>
  </property>
</Properties>
</file>